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326" r:id="rId6"/>
    <p:sldId id="260" r:id="rId7"/>
    <p:sldId id="261" r:id="rId8"/>
    <p:sldId id="263" r:id="rId9"/>
    <p:sldId id="262" r:id="rId10"/>
    <p:sldId id="330" r:id="rId11"/>
    <p:sldId id="258" r:id="rId12"/>
    <p:sldId id="264" r:id="rId13"/>
    <p:sldId id="324" r:id="rId14"/>
    <p:sldId id="257" r:id="rId15"/>
    <p:sldId id="331" r:id="rId16"/>
    <p:sldId id="321" r:id="rId17"/>
    <p:sldId id="266" r:id="rId18"/>
    <p:sldId id="320" r:id="rId19"/>
    <p:sldId id="268" r:id="rId20"/>
    <p:sldId id="269" r:id="rId21"/>
    <p:sldId id="270" r:id="rId22"/>
    <p:sldId id="350" r:id="rId23"/>
    <p:sldId id="351" r:id="rId24"/>
    <p:sldId id="271" r:id="rId25"/>
    <p:sldId id="332" r:id="rId26"/>
    <p:sldId id="322" r:id="rId27"/>
    <p:sldId id="349" r:id="rId28"/>
    <p:sldId id="272" r:id="rId29"/>
    <p:sldId id="273" r:id="rId30"/>
  </p:sldIdLst>
  <p:sldSz cx="18288000" cy="10287000" type="screen4x3"/>
  <p:notesSz cx="6858000" cy="9144000"/>
  <p:embeddedFontLst>
    <p:embeddedFont>
      <p:font typeface="黑体" panose="02010609060101010101" charset="-122"/>
      <p:regular r:id="rId34"/>
    </p:embeddedFont>
    <p:embeddedFont>
      <p:font typeface="微软雅黑" panose="020B0503020204020204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38" userDrawn="1">
          <p15:clr>
            <a:srgbClr val="A4A3A4"/>
          </p15:clr>
        </p15:guide>
        <p15:guide id="2" pos="268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2A8"/>
    <a:srgbClr val="587B5C"/>
    <a:srgbClr val="336C19"/>
    <a:srgbClr val="479422"/>
    <a:srgbClr val="025B0E"/>
    <a:srgbClr val="F7F6F4"/>
    <a:srgbClr val="567A5B"/>
    <a:srgbClr val="FAFBF1"/>
    <a:srgbClr val="D3E4B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038"/>
        <p:guide pos="268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gs" Target="tags/tag178.xml"/><Relationship Id="rId4" Type="http://schemas.openxmlformats.org/officeDocument/2006/relationships/notesMaster" Target="notesMasters/notesMaster1.xml"/><Relationship Id="rId39" Type="http://schemas.openxmlformats.org/officeDocument/2006/relationships/font" Target="fonts/font6.fntdata"/><Relationship Id="rId38" Type="http://schemas.openxmlformats.org/officeDocument/2006/relationships/font" Target="fonts/font5.fntdata"/><Relationship Id="rId37" Type="http://schemas.openxmlformats.org/officeDocument/2006/relationships/font" Target="fonts/font4.fntdata"/><Relationship Id="rId36" Type="http://schemas.openxmlformats.org/officeDocument/2006/relationships/font" Target="fonts/font3.fntdata"/><Relationship Id="rId35" Type="http://schemas.openxmlformats.org/officeDocument/2006/relationships/font" Target="fonts/font2.fntdata"/><Relationship Id="rId34" Type="http://schemas.openxmlformats.org/officeDocument/2006/relationships/font" Target="fonts/font1.fntdata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/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/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/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/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/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/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/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/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/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/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/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/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/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/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/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3.png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2.jpeg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image" Target="../media/image1.png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58.xml"/><Relationship Id="rId17" Type="http://schemas.openxmlformats.org/officeDocument/2006/relationships/tags" Target="../tags/tag57.xml"/><Relationship Id="rId16" Type="http://schemas.openxmlformats.org/officeDocument/2006/relationships/tags" Target="../tags/tag56.xml"/><Relationship Id="rId15" Type="http://schemas.openxmlformats.org/officeDocument/2006/relationships/image" Target="../media/image5.png"/><Relationship Id="rId14" Type="http://schemas.openxmlformats.org/officeDocument/2006/relationships/tags" Target="../tags/tag55.xml"/><Relationship Id="rId13" Type="http://schemas.openxmlformats.org/officeDocument/2006/relationships/image" Target="../media/image16.png"/><Relationship Id="rId12" Type="http://schemas.openxmlformats.org/officeDocument/2006/relationships/tags" Target="../tags/tag54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6" Type="http://schemas.openxmlformats.org/officeDocument/2006/relationships/image" Target="../media/image5.png"/><Relationship Id="rId5" Type="http://schemas.openxmlformats.org/officeDocument/2006/relationships/tags" Target="../tags/tag62.xml"/><Relationship Id="rId4" Type="http://schemas.openxmlformats.org/officeDocument/2006/relationships/image" Target="../media/image1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image" Target="../media/image18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.png"/><Relationship Id="rId7" Type="http://schemas.openxmlformats.org/officeDocument/2006/relationships/tags" Target="../tags/tag73.xml"/><Relationship Id="rId6" Type="http://schemas.openxmlformats.org/officeDocument/2006/relationships/image" Target="../media/image19.png"/><Relationship Id="rId5" Type="http://schemas.openxmlformats.org/officeDocument/2006/relationships/tags" Target="../tags/tag72.xml"/><Relationship Id="rId4" Type="http://schemas.openxmlformats.org/officeDocument/2006/relationships/image" Target="../media/image1.png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78.xml"/><Relationship Id="rId7" Type="http://schemas.openxmlformats.org/officeDocument/2006/relationships/image" Target="../media/image21.png"/><Relationship Id="rId6" Type="http://schemas.openxmlformats.org/officeDocument/2006/relationships/tags" Target="../tags/tag77.xml"/><Relationship Id="rId5" Type="http://schemas.openxmlformats.org/officeDocument/2006/relationships/image" Target="../media/image1.png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png"/><Relationship Id="rId8" Type="http://schemas.openxmlformats.org/officeDocument/2006/relationships/tags" Target="../tags/tag88.xml"/><Relationship Id="rId7" Type="http://schemas.openxmlformats.org/officeDocument/2006/relationships/image" Target="../media/image5.png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image" Target="../media/image1.png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91.xml"/><Relationship Id="rId12" Type="http://schemas.openxmlformats.org/officeDocument/2006/relationships/tags" Target="../tags/tag90.xml"/><Relationship Id="rId11" Type="http://schemas.openxmlformats.org/officeDocument/2006/relationships/tags" Target="../tags/tag89.xml"/><Relationship Id="rId10" Type="http://schemas.openxmlformats.org/officeDocument/2006/relationships/image" Target="../media/image23.jpeg"/><Relationship Id="rId1" Type="http://schemas.openxmlformats.org/officeDocument/2006/relationships/tags" Target="../tags/tag8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tags" Target="../tags/tag96.xml"/><Relationship Id="rId7" Type="http://schemas.openxmlformats.org/officeDocument/2006/relationships/image" Target="../media/image25.png"/><Relationship Id="rId6" Type="http://schemas.openxmlformats.org/officeDocument/2006/relationships/tags" Target="../tags/tag95.xml"/><Relationship Id="rId5" Type="http://schemas.openxmlformats.org/officeDocument/2006/relationships/image" Target="../media/image1.png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99.xml"/><Relationship Id="rId13" Type="http://schemas.openxmlformats.org/officeDocument/2006/relationships/image" Target="../media/image27.png"/><Relationship Id="rId12" Type="http://schemas.openxmlformats.org/officeDocument/2006/relationships/tags" Target="../tags/tag98.xml"/><Relationship Id="rId11" Type="http://schemas.openxmlformats.org/officeDocument/2006/relationships/image" Target="../media/image5.png"/><Relationship Id="rId10" Type="http://schemas.openxmlformats.org/officeDocument/2006/relationships/tags" Target="../tags/tag97.xml"/><Relationship Id="rId1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tags" Target="../tags/tag104.xml"/><Relationship Id="rId7" Type="http://schemas.openxmlformats.org/officeDocument/2006/relationships/image" Target="../media/image29.png"/><Relationship Id="rId6" Type="http://schemas.openxmlformats.org/officeDocument/2006/relationships/tags" Target="../tags/tag103.xml"/><Relationship Id="rId5" Type="http://schemas.openxmlformats.org/officeDocument/2006/relationships/image" Target="../media/image1.png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06.xml"/><Relationship Id="rId11" Type="http://schemas.openxmlformats.org/officeDocument/2006/relationships/image" Target="../media/image5.png"/><Relationship Id="rId10" Type="http://schemas.openxmlformats.org/officeDocument/2006/relationships/tags" Target="../tags/tag105.xml"/><Relationship Id="rId1" Type="http://schemas.openxmlformats.org/officeDocument/2006/relationships/image" Target="../media/image28.GIF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111.xml"/><Relationship Id="rId7" Type="http://schemas.openxmlformats.org/officeDocument/2006/relationships/image" Target="../media/image1.png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image" Target="../media/image32.pn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png"/><Relationship Id="rId8" Type="http://schemas.openxmlformats.org/officeDocument/2006/relationships/tags" Target="../tags/tag117.xml"/><Relationship Id="rId7" Type="http://schemas.openxmlformats.org/officeDocument/2006/relationships/image" Target="../media/image5.png"/><Relationship Id="rId6" Type="http://schemas.openxmlformats.org/officeDocument/2006/relationships/tags" Target="../tags/tag116.xml"/><Relationship Id="rId5" Type="http://schemas.openxmlformats.org/officeDocument/2006/relationships/image" Target="../media/image1.png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18.xml"/><Relationship Id="rId10" Type="http://schemas.openxmlformats.org/officeDocument/2006/relationships/image" Target="../media/image34.png"/><Relationship Id="rId1" Type="http://schemas.openxmlformats.org/officeDocument/2006/relationships/tags" Target="../tags/tag112.xml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tags" Target="../tags/tag123.xml"/><Relationship Id="rId6" Type="http://schemas.openxmlformats.org/officeDocument/2006/relationships/image" Target="../media/image5.png"/><Relationship Id="rId5" Type="http://schemas.openxmlformats.org/officeDocument/2006/relationships/tags" Target="../tags/tag122.xml"/><Relationship Id="rId4" Type="http://schemas.openxmlformats.org/officeDocument/2006/relationships/image" Target="../media/image1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27.xml"/><Relationship Id="rId13" Type="http://schemas.openxmlformats.org/officeDocument/2006/relationships/tags" Target="../tags/tag126.xml"/><Relationship Id="rId12" Type="http://schemas.openxmlformats.org/officeDocument/2006/relationships/tags" Target="../tags/tag125.xml"/><Relationship Id="rId11" Type="http://schemas.openxmlformats.org/officeDocument/2006/relationships/image" Target="../media/image37.png"/><Relationship Id="rId10" Type="http://schemas.openxmlformats.org/officeDocument/2006/relationships/tags" Target="../tags/tag124.xml"/><Relationship Id="rId1" Type="http://schemas.openxmlformats.org/officeDocument/2006/relationships/tags" Target="../tags/tag119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.jpeg"/><Relationship Id="rId7" Type="http://schemas.openxmlformats.org/officeDocument/2006/relationships/tags" Target="../tags/tag132.xml"/><Relationship Id="rId6" Type="http://schemas.openxmlformats.org/officeDocument/2006/relationships/image" Target="../media/image5.png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134.xml"/><Relationship Id="rId1" Type="http://schemas.openxmlformats.org/officeDocument/2006/relationships/tags" Target="../tags/tag133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image" Target="../media/image5.png"/><Relationship Id="rId7" Type="http://schemas.openxmlformats.org/officeDocument/2006/relationships/tags" Target="../tags/tag139.xml"/><Relationship Id="rId6" Type="http://schemas.openxmlformats.org/officeDocument/2006/relationships/image" Target="../media/image38.jpeg"/><Relationship Id="rId5" Type="http://schemas.openxmlformats.org/officeDocument/2006/relationships/tags" Target="../tags/tag138.xml"/><Relationship Id="rId4" Type="http://schemas.openxmlformats.org/officeDocument/2006/relationships/image" Target="../media/image1.png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40.png"/><Relationship Id="rId11" Type="http://schemas.openxmlformats.org/officeDocument/2006/relationships/tags" Target="../tags/tag141.xml"/><Relationship Id="rId10" Type="http://schemas.openxmlformats.org/officeDocument/2006/relationships/image" Target="../media/image39.png"/><Relationship Id="rId1" Type="http://schemas.openxmlformats.org/officeDocument/2006/relationships/tags" Target="../tags/tag13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1.png"/><Relationship Id="rId8" Type="http://schemas.openxmlformats.org/officeDocument/2006/relationships/tags" Target="../tags/tag147.xml"/><Relationship Id="rId7" Type="http://schemas.openxmlformats.org/officeDocument/2006/relationships/image" Target="../media/image5.png"/><Relationship Id="rId6" Type="http://schemas.openxmlformats.org/officeDocument/2006/relationships/tags" Target="../tags/tag146.xml"/><Relationship Id="rId5" Type="http://schemas.openxmlformats.org/officeDocument/2006/relationships/tags" Target="../tags/tag145.xml"/><Relationship Id="rId4" Type="http://schemas.openxmlformats.org/officeDocument/2006/relationships/image" Target="../media/image1.png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4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155.xml"/><Relationship Id="rId8" Type="http://schemas.openxmlformats.org/officeDocument/2006/relationships/tags" Target="../tags/tag154.xml"/><Relationship Id="rId7" Type="http://schemas.openxmlformats.org/officeDocument/2006/relationships/tags" Target="../tags/tag153.xml"/><Relationship Id="rId6" Type="http://schemas.openxmlformats.org/officeDocument/2006/relationships/tags" Target="../tags/tag152.xml"/><Relationship Id="rId5" Type="http://schemas.openxmlformats.org/officeDocument/2006/relationships/tags" Target="../tags/tag151.xml"/><Relationship Id="rId4" Type="http://schemas.openxmlformats.org/officeDocument/2006/relationships/image" Target="../media/image1.png"/><Relationship Id="rId3" Type="http://schemas.openxmlformats.org/officeDocument/2006/relationships/tags" Target="../tags/tag150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5.png"/><Relationship Id="rId21" Type="http://schemas.openxmlformats.org/officeDocument/2006/relationships/tags" Target="../tags/tag167.xml"/><Relationship Id="rId20" Type="http://schemas.openxmlformats.org/officeDocument/2006/relationships/tags" Target="../tags/tag166.xml"/><Relationship Id="rId2" Type="http://schemas.openxmlformats.org/officeDocument/2006/relationships/tags" Target="../tags/tag149.xml"/><Relationship Id="rId19" Type="http://schemas.openxmlformats.org/officeDocument/2006/relationships/tags" Target="../tags/tag165.xml"/><Relationship Id="rId18" Type="http://schemas.openxmlformats.org/officeDocument/2006/relationships/tags" Target="../tags/tag164.xml"/><Relationship Id="rId17" Type="http://schemas.openxmlformats.org/officeDocument/2006/relationships/tags" Target="../tags/tag163.xml"/><Relationship Id="rId16" Type="http://schemas.openxmlformats.org/officeDocument/2006/relationships/tags" Target="../tags/tag162.xml"/><Relationship Id="rId15" Type="http://schemas.openxmlformats.org/officeDocument/2006/relationships/tags" Target="../tags/tag161.xml"/><Relationship Id="rId14" Type="http://schemas.openxmlformats.org/officeDocument/2006/relationships/tags" Target="../tags/tag160.xml"/><Relationship Id="rId13" Type="http://schemas.openxmlformats.org/officeDocument/2006/relationships/tags" Target="../tags/tag159.xml"/><Relationship Id="rId12" Type="http://schemas.openxmlformats.org/officeDocument/2006/relationships/tags" Target="../tags/tag158.xml"/><Relationship Id="rId11" Type="http://schemas.openxmlformats.org/officeDocument/2006/relationships/tags" Target="../tags/tag157.xml"/><Relationship Id="rId10" Type="http://schemas.openxmlformats.org/officeDocument/2006/relationships/tags" Target="../tags/tag156.xml"/><Relationship Id="rId1" Type="http://schemas.openxmlformats.org/officeDocument/2006/relationships/tags" Target="../tags/tag14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73.xml"/><Relationship Id="rId8" Type="http://schemas.openxmlformats.org/officeDocument/2006/relationships/image" Target="../media/image43.png"/><Relationship Id="rId7" Type="http://schemas.openxmlformats.org/officeDocument/2006/relationships/tags" Target="../tags/tag172.xml"/><Relationship Id="rId6" Type="http://schemas.openxmlformats.org/officeDocument/2006/relationships/image" Target="../media/image42.png"/><Relationship Id="rId5" Type="http://schemas.openxmlformats.org/officeDocument/2006/relationships/tags" Target="../tags/tag171.xml"/><Relationship Id="rId4" Type="http://schemas.openxmlformats.org/officeDocument/2006/relationships/image" Target="../media/image1.png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5.png"/><Relationship Id="rId13" Type="http://schemas.openxmlformats.org/officeDocument/2006/relationships/tags" Target="../tags/tag177.xml"/><Relationship Id="rId12" Type="http://schemas.openxmlformats.org/officeDocument/2006/relationships/tags" Target="../tags/tag176.xml"/><Relationship Id="rId11" Type="http://schemas.openxmlformats.org/officeDocument/2006/relationships/tags" Target="../tags/tag175.xml"/><Relationship Id="rId10" Type="http://schemas.openxmlformats.org/officeDocument/2006/relationships/tags" Target="../tags/tag174.xml"/><Relationship Id="rId1" Type="http://schemas.openxmlformats.org/officeDocument/2006/relationships/tags" Target="../tags/tag16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2.xml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5.png"/><Relationship Id="rId11" Type="http://schemas.openxmlformats.org/officeDocument/2006/relationships/tags" Target="../tags/tag23.xml"/><Relationship Id="rId10" Type="http://schemas.openxmlformats.org/officeDocument/2006/relationships/image" Target="../media/image1.pn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png"/><Relationship Id="rId8" Type="http://schemas.openxmlformats.org/officeDocument/2006/relationships/tags" Target="../tags/tag29.xml"/><Relationship Id="rId7" Type="http://schemas.openxmlformats.org/officeDocument/2006/relationships/image" Target="../media/image5.png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image" Target="../media/image1.png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" Type="http://schemas.openxmlformats.org/officeDocument/2006/relationships/tags" Target="../tags/tag24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tags" Target="../tags/tag33.xml"/><Relationship Id="rId4" Type="http://schemas.openxmlformats.org/officeDocument/2006/relationships/image" Target="../media/image1.png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15.png"/><Relationship Id="rId11" Type="http://schemas.openxmlformats.org/officeDocument/2006/relationships/tags" Target="../tags/tag43.xml"/><Relationship Id="rId10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222477" y="3154222"/>
            <a:ext cx="4636831" cy="40237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6781800" y="5822315"/>
            <a:ext cx="1574165" cy="79248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60"/>
              </a:lnSpc>
              <a:spcBef>
                <a:spcPct val="0"/>
              </a:spcBef>
            </a:pPr>
          </a:p>
        </p:txBody>
      </p:sp>
      <p:sp>
        <p:nvSpPr>
          <p:cNvPr id="18" name="TextBox 18"/>
          <p:cNvSpPr txBox="1"/>
          <p:nvPr/>
        </p:nvSpPr>
        <p:spPr>
          <a:xfrm>
            <a:off x="5333824" y="4990856"/>
            <a:ext cx="11917244" cy="634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</a:pPr>
            <a:r>
              <a:rPr lang="en-US" sz="3700" spc="1561">
                <a:solidFill>
                  <a:srgbClr val="A4C2A8"/>
                </a:solidFill>
                <a:ea typeface="思源黑体 Bold" charset="-122"/>
              </a:rPr>
              <a:t>斜视儿童斜视矫正训练APP</a:t>
            </a:r>
            <a:endParaRPr lang="en-US" sz="3700" spc="1561">
              <a:solidFill>
                <a:srgbClr val="A4C2A8"/>
              </a:solidFill>
              <a:ea typeface="思源黑体 Bold" charset="-122"/>
            </a:endParaRPr>
          </a:p>
        </p:txBody>
      </p:sp>
      <p:pic>
        <p:nvPicPr>
          <p:cNvPr id="24" name="图片 23" descr="07f835e76f97fe2d895f2e4f838332e"/>
          <p:cNvPicPr>
            <a:picLocks noChangeAspect="1"/>
          </p:cNvPicPr>
          <p:nvPr/>
        </p:nvPicPr>
        <p:blipFill>
          <a:blip r:embed="rId2">
            <a:clrChange>
              <a:clrFrom>
                <a:srgbClr val="FBFDF0">
                  <a:alpha val="100000"/>
                </a:srgbClr>
              </a:clrFrom>
              <a:clrTo>
                <a:srgbClr val="FBFD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360000">
            <a:off x="12903835" y="1254760"/>
            <a:ext cx="3043555" cy="2110105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838200" y="800100"/>
            <a:ext cx="16661130" cy="8763000"/>
          </a:xfrm>
          <a:prstGeom prst="rect">
            <a:avLst/>
          </a:prstGeom>
          <a:noFill/>
          <a:ln w="104775">
            <a:solidFill>
              <a:srgbClr val="A4C2A8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29235" y="342900"/>
            <a:ext cx="4124960" cy="1000125"/>
          </a:xfrm>
          <a:prstGeom prst="rect">
            <a:avLst/>
          </a:prstGeom>
          <a:solidFill>
            <a:srgbClr val="F7F6F4"/>
          </a:solidFill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762000" y="571500"/>
            <a:ext cx="4495800" cy="53022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4310"/>
              </a:lnSpc>
            </a:pPr>
            <a:r>
              <a:rPr lang="en-US" sz="3100" b="1" spc="508">
                <a:solidFill>
                  <a:srgbClr val="096014"/>
                </a:solidFill>
                <a:ea typeface="思源黑体" charset="-122"/>
              </a:rPr>
              <a:t>数字化创新设计</a:t>
            </a:r>
            <a:endParaRPr lang="en-US" sz="3100" b="1" spc="508">
              <a:solidFill>
                <a:srgbClr val="096014"/>
              </a:solidFill>
              <a:ea typeface="思源黑体" charset="-122"/>
            </a:endParaRPr>
          </a:p>
        </p:txBody>
      </p:sp>
      <p:sp>
        <p:nvSpPr>
          <p:cNvPr id="19" name="椭圆 18"/>
          <p:cNvSpPr/>
          <p:nvPr>
            <p:custDataLst>
              <p:tags r:id="rId3"/>
            </p:custDataLst>
          </p:nvPr>
        </p:nvSpPr>
        <p:spPr>
          <a:xfrm>
            <a:off x="16535400" y="266700"/>
            <a:ext cx="1461135" cy="1410335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17068800" y="571500"/>
            <a:ext cx="762000" cy="762000"/>
          </a:xfrm>
          <a:prstGeom prst="ellipse">
            <a:avLst/>
          </a:prstGeom>
          <a:solidFill>
            <a:srgbClr val="A4C2A8"/>
          </a:solidFill>
          <a:ln w="76200">
            <a:solidFill>
              <a:srgbClr val="D3E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16611600" y="8851900"/>
            <a:ext cx="1461135" cy="1410335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1765" y="8724900"/>
            <a:ext cx="1461135" cy="1410335"/>
          </a:xfrm>
          <a:prstGeom prst="ellipse">
            <a:avLst/>
          </a:prstGeom>
          <a:solidFill>
            <a:srgbClr val="F7F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椭圆 2"/>
          <p:cNvSpPr/>
          <p:nvPr>
            <p:custDataLst>
              <p:tags r:id="rId5"/>
            </p:custDataLst>
          </p:nvPr>
        </p:nvSpPr>
        <p:spPr>
          <a:xfrm>
            <a:off x="16992600" y="9096375"/>
            <a:ext cx="762000" cy="762000"/>
          </a:xfrm>
          <a:prstGeom prst="ellipse">
            <a:avLst/>
          </a:prstGeom>
          <a:solidFill>
            <a:srgbClr val="A4C2A8"/>
          </a:solidFill>
          <a:ln w="76200">
            <a:solidFill>
              <a:srgbClr val="D3E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椭圆 3"/>
          <p:cNvSpPr/>
          <p:nvPr>
            <p:custDataLst>
              <p:tags r:id="rId6"/>
            </p:custDataLst>
          </p:nvPr>
        </p:nvSpPr>
        <p:spPr>
          <a:xfrm>
            <a:off x="457200" y="9105900"/>
            <a:ext cx="762000" cy="762000"/>
          </a:xfrm>
          <a:prstGeom prst="ellipse">
            <a:avLst/>
          </a:prstGeom>
          <a:solidFill>
            <a:srgbClr val="A4C2A8"/>
          </a:solidFill>
          <a:ln w="76200">
            <a:solidFill>
              <a:srgbClr val="D3E4B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图片 3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10400" y="2937510"/>
            <a:ext cx="8129905" cy="212217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86600" y="5845810"/>
            <a:ext cx="4523740" cy="9442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4"/>
          <p:cNvGrpSpPr/>
          <p:nvPr/>
        </p:nvGrpSpPr>
        <p:grpSpPr>
          <a:xfrm rot="0">
            <a:off x="1397947" y="2827851"/>
            <a:ext cx="2229541" cy="222954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454">
                <a:alpha val="94902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34" name="Group 34"/>
          <p:cNvGrpSpPr/>
          <p:nvPr/>
        </p:nvGrpSpPr>
        <p:grpSpPr>
          <a:xfrm rot="0">
            <a:off x="4220171" y="2838095"/>
            <a:ext cx="2229541" cy="2229541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454">
                <a:alpha val="94902"/>
              </a:srgbClr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44" name="Group 44"/>
          <p:cNvGrpSpPr/>
          <p:nvPr/>
        </p:nvGrpSpPr>
        <p:grpSpPr>
          <a:xfrm rot="0">
            <a:off x="7048674" y="2857499"/>
            <a:ext cx="2210688" cy="2210688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F7454">
                <a:alpha val="94902"/>
              </a:srgbClr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id="48" name="Freeform 48"/>
          <p:cNvSpPr/>
          <p:nvPr/>
        </p:nvSpPr>
        <p:spPr>
          <a:xfrm>
            <a:off x="2219325" y="4803775"/>
            <a:ext cx="587375" cy="513715"/>
          </a:xfrm>
          <a:custGeom>
            <a:avLst/>
            <a:gdLst/>
            <a:ahLst/>
            <a:cxnLst/>
            <a:rect l="l" t="t" r="r" b="b"/>
            <a:pathLst>
              <a:path w="812800" h="71120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solidFill>
            <a:srgbClr val="587B5C"/>
          </a:solidFill>
        </p:spPr>
      </p:sp>
      <p:sp>
        <p:nvSpPr>
          <p:cNvPr id="51" name="TextBox 51"/>
          <p:cNvSpPr txBox="1"/>
          <p:nvPr/>
        </p:nvSpPr>
        <p:spPr>
          <a:xfrm>
            <a:off x="1908660" y="2874381"/>
            <a:ext cx="1196750" cy="15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字由文艺黑" charset="-122"/>
              </a:rPr>
              <a:t>01</a:t>
            </a:r>
            <a:endParaRPr lang="en-US" sz="6600">
              <a:solidFill>
                <a:srgbClr val="FFFFFF"/>
              </a:solidFill>
              <a:latin typeface="字由文艺黑" charset="-122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4589814" y="2899985"/>
            <a:ext cx="1468858" cy="15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字由文艺黑" charset="-122"/>
              </a:rPr>
              <a:t>02</a:t>
            </a:r>
            <a:endParaRPr lang="en-US" sz="6600">
              <a:solidFill>
                <a:srgbClr val="FFFFFF"/>
              </a:solidFill>
              <a:latin typeface="字由文艺黑" charset="-122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7522214" y="2885176"/>
            <a:ext cx="1369525" cy="15944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435"/>
              </a:lnSpc>
              <a:spcBef>
                <a:spcPct val="0"/>
              </a:spcBef>
            </a:pPr>
            <a:r>
              <a:rPr lang="en-US" sz="6600">
                <a:solidFill>
                  <a:srgbClr val="FFFFFF"/>
                </a:solidFill>
                <a:latin typeface="字由文艺黑" charset="-122"/>
              </a:rPr>
              <a:t>03</a:t>
            </a:r>
            <a:endParaRPr lang="en-US" sz="6600">
              <a:solidFill>
                <a:srgbClr val="FFFFFF"/>
              </a:solidFill>
              <a:latin typeface="字由文艺黑" charset="-122"/>
            </a:endParaRPr>
          </a:p>
        </p:txBody>
      </p:sp>
      <p:sp>
        <p:nvSpPr>
          <p:cNvPr id="55" name="TextBox 55"/>
          <p:cNvSpPr txBox="1"/>
          <p:nvPr/>
        </p:nvSpPr>
        <p:spPr>
          <a:xfrm>
            <a:off x="1687750" y="4162205"/>
            <a:ext cx="1612353" cy="50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75"/>
              </a:lnSpc>
              <a:spcBef>
                <a:spcPct val="0"/>
              </a:spcBef>
            </a:pPr>
            <a:r>
              <a:rPr lang="en-US" sz="2400" u="none">
                <a:solidFill>
                  <a:srgbClr val="E8F6D3"/>
                </a:solidFill>
                <a:latin typeface="微软雅黑" panose="020B0503020204020204" charset="-122"/>
                <a:ea typeface="微软雅黑" panose="020B0503020204020204" charset="-122"/>
              </a:rPr>
              <a:t>单</a:t>
            </a:r>
            <a:r>
              <a:rPr lang="en-US" sz="2400" u="none">
                <a:solidFill>
                  <a:srgbClr val="E8F6D3"/>
                </a:solidFill>
                <a:latin typeface="微软雅黑" panose="020B0503020204020204" charset="-122"/>
                <a:ea typeface="微软雅黑" panose="020B0503020204020204" charset="-122"/>
              </a:rPr>
              <a:t>眼遮盖</a:t>
            </a:r>
            <a:endParaRPr lang="en-US" sz="2835" u="none">
              <a:solidFill>
                <a:srgbClr val="E8F6D3"/>
              </a:solidFill>
              <a:ea typeface="WenQuanYi Bold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4419826" y="4172665"/>
            <a:ext cx="1821081" cy="509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400">
                <a:solidFill>
                  <a:srgbClr val="E8F6D3"/>
                </a:solidFill>
                <a:latin typeface="微软雅黑" panose="020B0503020204020204" charset="-122"/>
                <a:ea typeface="微软雅黑" panose="020B0503020204020204" charset="-122"/>
              </a:rPr>
              <a:t>外直肌拉伸</a:t>
            </a:r>
            <a:endParaRPr lang="en-US" sz="2400">
              <a:solidFill>
                <a:srgbClr val="E8F6D3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TextBox 57"/>
          <p:cNvSpPr txBox="1"/>
          <p:nvPr/>
        </p:nvSpPr>
        <p:spPr>
          <a:xfrm>
            <a:off x="7382744" y="4173000"/>
            <a:ext cx="1612353" cy="509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75"/>
              </a:lnSpc>
            </a:pPr>
            <a:r>
              <a:rPr lang="en-US" sz="2400">
                <a:solidFill>
                  <a:srgbClr val="E8F6D3"/>
                </a:solidFill>
                <a:latin typeface="微软雅黑" panose="020B0503020204020204" charset="-122"/>
                <a:ea typeface="微软雅黑" panose="020B0503020204020204" charset="-122"/>
              </a:rPr>
              <a:t>反向视物</a:t>
            </a:r>
            <a:endParaRPr lang="en-US" sz="2835">
              <a:solidFill>
                <a:srgbClr val="E8F6D3"/>
              </a:solidFill>
              <a:ea typeface="WenQuanYi Bold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1236345" y="5708015"/>
            <a:ext cx="2514600" cy="2934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zh-CN" sz="20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把健康的那只眼睛遮住，只用偏斜的那只眼睛看东西，期间要强制性的正眼看东西，发现偏头斜眼看就立刻提醒纠正。</a:t>
            </a:r>
            <a:endParaRPr lang="zh-CN" sz="20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" name="TextBox 60"/>
          <p:cNvSpPr txBox="1"/>
          <p:nvPr/>
        </p:nvSpPr>
        <p:spPr>
          <a:xfrm>
            <a:off x="4234815" y="5708015"/>
            <a:ext cx="2164715" cy="244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zh-CN" sz="20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双眼集中精力看不同距离、方面的目标，训练两眼的配合，锻炼双眼的协调融合能力。</a:t>
            </a:r>
            <a:endParaRPr lang="zh-CN" sz="20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1" name="TextBox 61"/>
          <p:cNvSpPr txBox="1"/>
          <p:nvPr/>
        </p:nvSpPr>
        <p:spPr>
          <a:xfrm>
            <a:off x="7130415" y="5641975"/>
            <a:ext cx="2174240" cy="24460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  <a:spcBef>
                <a:spcPct val="0"/>
              </a:spcBef>
            </a:pPr>
            <a:r>
              <a:rPr lang="zh-CN" sz="20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如果右斜，眼睛可以尽量的往左边看，到极端后停留30秒，每天可做10次。左斜反之。</a:t>
            </a:r>
            <a:endParaRPr lang="zh-CN" sz="20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项目训练理论与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方法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15" name="圆角矩形 14"/>
          <p:cNvSpPr/>
          <p:nvPr/>
        </p:nvSpPr>
        <p:spPr>
          <a:xfrm>
            <a:off x="11142345" y="3590290"/>
            <a:ext cx="1524000" cy="914400"/>
          </a:xfrm>
          <a:prstGeom prst="roundRect">
            <a:avLst/>
          </a:prstGeom>
          <a:solidFill>
            <a:srgbClr val="567A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>
            <p:custDataLst>
              <p:tags r:id="rId5"/>
            </p:custDataLst>
          </p:nvPr>
        </p:nvSpPr>
        <p:spPr>
          <a:xfrm>
            <a:off x="11142345" y="5876290"/>
            <a:ext cx="1524000" cy="914400"/>
          </a:xfrm>
          <a:prstGeom prst="roundRect">
            <a:avLst/>
          </a:prstGeom>
          <a:solidFill>
            <a:srgbClr val="567A5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TextBox 7"/>
          <p:cNvSpPr txBox="1"/>
          <p:nvPr>
            <p:custDataLst>
              <p:tags r:id="rId6"/>
            </p:custDataLst>
          </p:nvPr>
        </p:nvSpPr>
        <p:spPr>
          <a:xfrm>
            <a:off x="11210290" y="3384550"/>
            <a:ext cx="1395095" cy="348361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8040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遮盖法</a:t>
            </a:r>
            <a:endParaRPr lang="en-US" sz="280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5295"/>
              </a:lnSpc>
            </a:pPr>
          </a:p>
          <a:p>
            <a:pPr algn="ctr">
              <a:lnSpc>
                <a:spcPts val="6050"/>
              </a:lnSpc>
            </a:pPr>
          </a:p>
          <a:p>
            <a:pPr algn="ctr">
              <a:lnSpc>
                <a:spcPts val="6050"/>
              </a:lnSpc>
            </a:pPr>
            <a:r>
              <a:rPr lang="en-US" sz="28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聚焦法</a:t>
            </a:r>
            <a:endParaRPr lang="en-US" sz="3215" b="1">
              <a:solidFill>
                <a:srgbClr val="FFFFFF"/>
              </a:solidFill>
              <a:ea typeface="思源黑体 Bold" charset="-122"/>
            </a:endParaRPr>
          </a:p>
          <a:p>
            <a:pPr algn="ctr">
              <a:lnSpc>
                <a:spcPts val="4920"/>
              </a:lnSpc>
              <a:spcBef>
                <a:spcPct val="0"/>
              </a:spcBef>
            </a:pPr>
            <a:endParaRPr lang="en-US" sz="3215" b="1">
              <a:solidFill>
                <a:srgbClr val="FFFFFF"/>
              </a:solidFill>
              <a:ea typeface="思源黑体 Bold" charset="-122"/>
            </a:endParaRPr>
          </a:p>
        </p:txBody>
      </p:sp>
      <p:sp>
        <p:nvSpPr>
          <p:cNvPr id="10" name="TextBox 9"/>
          <p:cNvSpPr txBox="1"/>
          <p:nvPr>
            <p:custDataLst>
              <p:tags r:id="rId7"/>
            </p:custDataLst>
          </p:nvPr>
        </p:nvSpPr>
        <p:spPr>
          <a:xfrm>
            <a:off x="13047345" y="5538470"/>
            <a:ext cx="3717290" cy="199517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>
              <a:lnSpc>
                <a:spcPts val="4920"/>
              </a:lnSpc>
              <a:buClrTx/>
              <a:buSzTx/>
              <a:buFontTx/>
            </a:pPr>
            <a:r>
              <a:rPr lang="en-US" sz="20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先聚焦于30-40cm视标，头部缓慢向斜视的反方向推移。锻炼双眼外展和内收的能力。</a:t>
            </a:r>
            <a:endParaRPr lang="en-US" sz="2000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2"/>
          <p:cNvSpPr txBox="1"/>
          <p:nvPr>
            <p:custDataLst>
              <p:tags r:id="rId8"/>
            </p:custDataLst>
          </p:nvPr>
        </p:nvSpPr>
        <p:spPr>
          <a:xfrm>
            <a:off x="13039090" y="3308350"/>
            <a:ext cx="3691890" cy="20821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just">
              <a:lnSpc>
                <a:spcPts val="4920"/>
              </a:lnSpc>
              <a:buClrTx/>
              <a:buSzTx/>
              <a:buFontTx/>
            </a:pPr>
            <a:r>
              <a:rPr lang="en-US" sz="20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遮盖健眼，摆正头位，单独使用斜眼反复看东西，拉伸对侧眼肌。</a:t>
            </a:r>
            <a:endParaRPr lang="en-US" sz="2000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TextBox 7"/>
          <p:cNvSpPr txBox="1"/>
          <p:nvPr>
            <p:custDataLst>
              <p:tags r:id="rId9"/>
            </p:custDataLst>
          </p:nvPr>
        </p:nvSpPr>
        <p:spPr>
          <a:xfrm>
            <a:off x="10998200" y="4488815"/>
            <a:ext cx="1926590" cy="8242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6160"/>
              </a:lnSpc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眼动头不动</a:t>
            </a:r>
            <a:endParaRPr 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TextBox 7"/>
          <p:cNvSpPr txBox="1"/>
          <p:nvPr>
            <p:custDataLst>
              <p:tags r:id="rId10"/>
            </p:custDataLst>
          </p:nvPr>
        </p:nvSpPr>
        <p:spPr>
          <a:xfrm>
            <a:off x="10998200" y="6790690"/>
            <a:ext cx="1926590" cy="82423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6160"/>
              </a:lnSpc>
            </a:pP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头动眼</a:t>
            </a:r>
            <a:r>
              <a:rPr lang="zh-CN" altLang="en-US" sz="28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不动</a:t>
            </a:r>
            <a:endParaRPr lang="zh-CN" altLang="en-US" sz="28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8" name="TextBox 11"/>
          <p:cNvSpPr txBox="1"/>
          <p:nvPr>
            <p:custDataLst>
              <p:tags r:id="rId11"/>
            </p:custDataLst>
          </p:nvPr>
        </p:nvSpPr>
        <p:spPr>
          <a:xfrm>
            <a:off x="10837235" y="2603660"/>
            <a:ext cx="2737642" cy="632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320675" lvl="1" indent="0">
              <a:lnSpc>
                <a:spcPts val="4935"/>
              </a:lnSpc>
              <a:buNone/>
            </a:pPr>
            <a:r>
              <a:rPr lang="zh-CN" alt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训练方法</a:t>
            </a:r>
            <a:r>
              <a:rPr 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970" b="1" spc="297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3" name="图片 8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73260" y="5005070"/>
            <a:ext cx="1014095" cy="12026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sp>
        <p:nvSpPr>
          <p:cNvPr id="3" name="TextBox 11"/>
          <p:cNvSpPr txBox="1"/>
          <p:nvPr>
            <p:custDataLst>
              <p:tags r:id="rId16"/>
            </p:custDataLst>
          </p:nvPr>
        </p:nvSpPr>
        <p:spPr>
          <a:xfrm>
            <a:off x="1110615" y="1831975"/>
            <a:ext cx="3924300" cy="632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20675" lvl="1" indent="0">
              <a:lnSpc>
                <a:spcPts val="4935"/>
              </a:lnSpc>
              <a:buNone/>
            </a:pPr>
            <a:r>
              <a:rPr lang="zh-CN" alt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斜视训练理论</a:t>
            </a:r>
            <a:r>
              <a:rPr 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sz="2970" b="1" spc="297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48"/>
          <p:cNvSpPr/>
          <p:nvPr>
            <p:custDataLst>
              <p:tags r:id="rId17"/>
            </p:custDataLst>
          </p:nvPr>
        </p:nvSpPr>
        <p:spPr>
          <a:xfrm>
            <a:off x="5061585" y="4803775"/>
            <a:ext cx="587375" cy="513715"/>
          </a:xfrm>
          <a:custGeom>
            <a:avLst/>
            <a:gdLst/>
            <a:ahLst/>
            <a:cxnLst/>
            <a:rect l="l" t="t" r="r" b="b"/>
            <a:pathLst>
              <a:path w="812800" h="71120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solidFill>
            <a:srgbClr val="587B5C"/>
          </a:solidFill>
        </p:spPr>
      </p:sp>
      <p:sp>
        <p:nvSpPr>
          <p:cNvPr id="6" name="Freeform 48"/>
          <p:cNvSpPr/>
          <p:nvPr>
            <p:custDataLst>
              <p:tags r:id="rId18"/>
            </p:custDataLst>
          </p:nvPr>
        </p:nvSpPr>
        <p:spPr>
          <a:xfrm>
            <a:off x="7905115" y="4803775"/>
            <a:ext cx="587375" cy="513715"/>
          </a:xfrm>
          <a:custGeom>
            <a:avLst/>
            <a:gdLst/>
            <a:ahLst/>
            <a:cxnLst/>
            <a:rect l="l" t="t" r="r" b="b"/>
            <a:pathLst>
              <a:path w="812800" h="711200">
                <a:moveTo>
                  <a:pt x="406400" y="711200"/>
                </a:moveTo>
                <a:lnTo>
                  <a:pt x="812800" y="0"/>
                </a:lnTo>
                <a:lnTo>
                  <a:pt x="0" y="0"/>
                </a:lnTo>
                <a:lnTo>
                  <a:pt x="406400" y="711200"/>
                </a:lnTo>
                <a:close/>
              </a:path>
            </a:pathLst>
          </a:custGeom>
          <a:solidFill>
            <a:srgbClr val="587B5C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功能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框架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6" name="图片 5" descr="afd00865b0da33473f17bf2032b9c2a"/>
          <p:cNvPicPr>
            <a:picLocks noChangeAspect="1"/>
          </p:cNvPicPr>
          <p:nvPr/>
        </p:nvPicPr>
        <p:blipFill>
          <a:blip r:embed="rId7">
            <a:clrChange>
              <a:clrFrom>
                <a:srgbClr val="DFDFDF">
                  <a:alpha val="100000"/>
                </a:srgbClr>
              </a:clrFrom>
              <a:clrTo>
                <a:srgbClr val="DFDFD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9600" y="1623695"/>
            <a:ext cx="16834485" cy="70478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0"/>
              </a:lnSpc>
            </a:pPr>
            <a:r>
              <a:rPr 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定位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676400" y="4488180"/>
            <a:ext cx="7425055" cy="389382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indent="457200" fontAlgn="auto">
              <a:lnSpc>
                <a:spcPct val="125000"/>
              </a:lnSpc>
              <a:spcAft>
                <a:spcPts val="1200"/>
              </a:spcAft>
            </a:pPr>
            <a:r>
              <a:rPr lang="en-US" sz="3600" spc="123" baseline="30000">
                <a:solidFill>
                  <a:schemeClr val="accent6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盯到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是一款基于VR技术、AI算法技术，专注于以游戏等方式帮助斜视儿童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（外</a:t>
            </a:r>
            <a:r>
              <a:rPr lang="en-US" altLang="zh-CN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斜视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、</a:t>
            </a:r>
            <a:r>
              <a:rPr lang="en-US" altLang="zh-CN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间歇性斜视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）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进行康复训练的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游戏化</a:t>
            </a:r>
            <a:r>
              <a:rPr lang="en-US" altLang="zh-CN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AI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医疗软件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endParaRPr lang="en-US" sz="3200" spc="123" baseline="300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indent="457200" fontAlgn="auto">
              <a:lnSpc>
                <a:spcPct val="125000"/>
              </a:lnSpc>
              <a:spcBef>
                <a:spcPts val="2400"/>
              </a:spcBef>
              <a:spcAft>
                <a:spcPts val="1200"/>
              </a:spcAft>
            </a:pP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通过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童趣化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设计，挑战性关卡和游戏化机制吸引儿童的注意力，在保证康复训练疗效的基础上进一步</a:t>
            </a:r>
            <a:r>
              <a:rPr 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提高依从性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和</a:t>
            </a:r>
            <a:r>
              <a:rPr lang="zh-CN" alt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患</a:t>
            </a:r>
            <a:r>
              <a:rPr 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者主动性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。采用Al监控实时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检测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练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过程，识别儿童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训练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行为，提高训练的有效性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系统内置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斜视评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估系统，可</a:t>
            </a:r>
            <a:r>
              <a:rPr 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自查</a:t>
            </a:r>
            <a:r>
              <a:rPr lang="zh-CN" alt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斜视情况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，更好的适配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训练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模式，监测</a:t>
            </a:r>
            <a:r>
              <a:rPr lang="zh-CN" alt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矫正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效果，系统后台自动统计数据，精准记录每一次训练的过程，</a:t>
            </a:r>
            <a:r>
              <a:rPr lang="en-US" sz="3200" b="1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多维度分析井生成可视化的训练报告</a:t>
            </a:r>
            <a:r>
              <a:rPr lang="en-US" sz="3200" spc="123" baseline="3000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。全方面、多维度提高训练效果。</a:t>
            </a:r>
            <a:endParaRPr lang="en-US" sz="3200" spc="123" baseline="300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225925" y="1790700"/>
            <a:ext cx="2326005" cy="201866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753600" y="0"/>
            <a:ext cx="4170045" cy="10414000"/>
          </a:xfrm>
          <a:prstGeom prst="rect">
            <a:avLst/>
          </a:prstGeom>
          <a:solidFill>
            <a:srgbClr val="D3E4B8">
              <a:alpha val="6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753600" y="10015220"/>
            <a:ext cx="3352800" cy="271780"/>
          </a:xfrm>
          <a:prstGeom prst="rect">
            <a:avLst/>
          </a:prstGeom>
          <a:solidFill>
            <a:srgbClr val="479422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 descr="102226tMEQ8aGlCIdsPlZ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0" y="4610100"/>
            <a:ext cx="8606155" cy="5643245"/>
          </a:xfrm>
          <a:prstGeom prst="rect">
            <a:avLst/>
          </a:prstGeom>
        </p:spPr>
      </p:pic>
      <p:sp>
        <p:nvSpPr>
          <p:cNvPr id="29" name="TextBox 11"/>
          <p:cNvSpPr txBox="1"/>
          <p:nvPr>
            <p:custDataLst>
              <p:tags r:id="rId3"/>
            </p:custDataLst>
          </p:nvPr>
        </p:nvSpPr>
        <p:spPr>
          <a:xfrm>
            <a:off x="10363200" y="2019935"/>
            <a:ext cx="3247390" cy="6324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320675" lvl="1" indent="0">
              <a:lnSpc>
                <a:spcPts val="4935"/>
              </a:lnSpc>
              <a:buFont typeface="Arial" panose="020B0604020202020204" pitchFamily="34" charset="0"/>
              <a:buNone/>
            </a:pPr>
            <a:r>
              <a:rPr lang="zh-CN" altLang="en-US" sz="2900">
                <a:solidFill>
                  <a:srgbClr val="4F745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核心功能：</a:t>
            </a:r>
            <a:endParaRPr lang="en-US" sz="2970" spc="297">
              <a:solidFill>
                <a:srgbClr val="4F745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0" name="TextBox 14"/>
          <p:cNvSpPr txBox="1"/>
          <p:nvPr>
            <p:custDataLst>
              <p:tags r:id="rId4"/>
            </p:custDataLst>
          </p:nvPr>
        </p:nvSpPr>
        <p:spPr>
          <a:xfrm>
            <a:off x="10668000" y="2781935"/>
            <a:ext cx="2971165" cy="4308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主动斜视训练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亲子互动训练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居家病情评估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注意力实时监测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en-US" altLang="zh-CN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AI</a:t>
            </a: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智能纠错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即时训练报告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l" fontAlgn="auto">
              <a:lnSpc>
                <a:spcPct val="200000"/>
              </a:lnSpc>
              <a:buNone/>
            </a:pPr>
            <a:r>
              <a:rPr lang="zh-CN" altLang="en-US" sz="2000" b="1">
                <a:solidFill>
                  <a:srgbClr val="567A5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个性化定制训练</a:t>
            </a:r>
            <a:endParaRPr lang="zh-CN" altLang="en-US" sz="2000" b="1">
              <a:solidFill>
                <a:srgbClr val="567A5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915400" y="572135"/>
            <a:ext cx="2365375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0">
                <a:solidFill>
                  <a:srgbClr val="479422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endParaRPr lang="en-US" altLang="zh-CN" sz="20000">
              <a:solidFill>
                <a:srgbClr val="47942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0210800" y="495935"/>
            <a:ext cx="3295015" cy="7032625"/>
          </a:xfrm>
          <a:prstGeom prst="roundRect">
            <a:avLst/>
          </a:prstGeom>
          <a:noFill/>
          <a:ln w="28575">
            <a:solidFill>
              <a:srgbClr val="336C19">
                <a:alpha val="38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8534102" y="4457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part3 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原型与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交互。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486400" y="3771900"/>
            <a:ext cx="2427605" cy="21069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低保真原型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展示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76400" y="1866900"/>
            <a:ext cx="14594205" cy="7139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133595" y="3543479"/>
            <a:ext cx="6096507" cy="2677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以拼图的形式排布功能分区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以绿色为主色调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界面简明清晰，功能简便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lvl="0" indent="-342900"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有黑夜模式，适应不同适应场景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1"/>
          <a:srcRect l="1605" r="1605"/>
          <a:stretch>
            <a:fillRect/>
          </a:stretch>
        </p:blipFill>
        <p:spPr>
          <a:xfrm>
            <a:off x="8903335" y="1501775"/>
            <a:ext cx="7082155" cy="3540125"/>
          </a:xfrm>
          <a:prstGeom prst="rect">
            <a:avLst/>
          </a:prstGeom>
        </p:spPr>
      </p:pic>
      <p:sp>
        <p:nvSpPr>
          <p:cNvPr id="72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首页与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导航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287" r="287"/>
          <a:stretch>
            <a:fillRect/>
          </a:stretch>
        </p:blipFill>
        <p:spPr>
          <a:xfrm>
            <a:off x="8915400" y="5359400"/>
            <a:ext cx="7146290" cy="34575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grpSp>
        <p:nvGrpSpPr>
          <p:cNvPr id="2" name="Group 17"/>
          <p:cNvGrpSpPr/>
          <p:nvPr/>
        </p:nvGrpSpPr>
        <p:grpSpPr>
          <a:xfrm rot="0">
            <a:off x="1980711" y="3695958"/>
            <a:ext cx="341800" cy="341800"/>
            <a:chOff x="0" y="0"/>
            <a:chExt cx="6350000" cy="6350000"/>
          </a:xfrm>
        </p:grpSpPr>
        <p:sp>
          <p:nvSpPr>
            <p:cNvPr id="5" name="Freeform 18"/>
            <p:cNvSpPr/>
            <p:nvPr>
              <p:custDataLst>
                <p:tags r:id="rId10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3" name="Group 17"/>
          <p:cNvGrpSpPr/>
          <p:nvPr/>
        </p:nvGrpSpPr>
        <p:grpSpPr>
          <a:xfrm rot="0">
            <a:off x="1980711" y="4381758"/>
            <a:ext cx="341800" cy="341800"/>
            <a:chOff x="0" y="0"/>
            <a:chExt cx="6350000" cy="6350000"/>
          </a:xfrm>
        </p:grpSpPr>
        <p:sp>
          <p:nvSpPr>
            <p:cNvPr id="6" name="Freeform 18"/>
            <p:cNvSpPr/>
            <p:nvPr>
              <p:custDataLst>
                <p:tags r:id="rId11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7" name="Group 17"/>
          <p:cNvGrpSpPr/>
          <p:nvPr/>
        </p:nvGrpSpPr>
        <p:grpSpPr>
          <a:xfrm rot="0">
            <a:off x="1980711" y="5067558"/>
            <a:ext cx="341800" cy="341800"/>
            <a:chOff x="0" y="0"/>
            <a:chExt cx="6350000" cy="6350000"/>
          </a:xfrm>
        </p:grpSpPr>
        <p:sp>
          <p:nvSpPr>
            <p:cNvPr id="8" name="Freeform 18"/>
            <p:cNvSpPr/>
            <p:nvPr>
              <p:custDataLst>
                <p:tags r:id="rId12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9" name="Group 17"/>
          <p:cNvGrpSpPr/>
          <p:nvPr/>
        </p:nvGrpSpPr>
        <p:grpSpPr>
          <a:xfrm rot="0">
            <a:off x="1980711" y="5753358"/>
            <a:ext cx="341800" cy="341800"/>
            <a:chOff x="0" y="0"/>
            <a:chExt cx="6350000" cy="6350000"/>
          </a:xfrm>
        </p:grpSpPr>
        <p:sp>
          <p:nvSpPr>
            <p:cNvPr id="10" name="Freeform 18"/>
            <p:cNvSpPr/>
            <p:nvPr>
              <p:custDataLst>
                <p:tags r:id="rId13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斜视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评估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19" name="TextBox 9"/>
          <p:cNvSpPr txBox="1"/>
          <p:nvPr>
            <p:custDataLst>
              <p:tags r:id="rId5"/>
            </p:custDataLst>
          </p:nvPr>
        </p:nvSpPr>
        <p:spPr>
          <a:xfrm>
            <a:off x="990600" y="2680970"/>
            <a:ext cx="7221220" cy="1371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lvl="0" indent="-34290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软件内嵌斜视评估功能，用户通过测试评估斜视程度，根据测试结果， 匹配相应的训练难度。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839200" y="2705100"/>
            <a:ext cx="8128000" cy="3744595"/>
          </a:xfrm>
          <a:prstGeom prst="rect">
            <a:avLst/>
          </a:prstGeom>
        </p:spPr>
      </p:pic>
      <p:pic>
        <p:nvPicPr>
          <p:cNvPr id="3" name="图片 2" descr="ff97f52964d091845134ff45edcb4a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00" y="4229100"/>
            <a:ext cx="7378700" cy="3848100"/>
          </a:xfrm>
          <a:prstGeom prst="rect">
            <a:avLst/>
          </a:prstGeom>
        </p:spPr>
      </p:pic>
      <p:sp>
        <p:nvSpPr>
          <p:cNvPr id="5" name="TextBox 9"/>
          <p:cNvSpPr txBox="1"/>
          <p:nvPr>
            <p:custDataLst>
              <p:tags r:id="rId11"/>
            </p:custDataLst>
          </p:nvPr>
        </p:nvSpPr>
        <p:spPr>
          <a:xfrm>
            <a:off x="9144000" y="6819900"/>
            <a:ext cx="7221220" cy="137160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lvl="0" indent="-34290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开始训练后定期进行再次检测，跟进斜视矫正情况，对比训练效果，校正游戏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难度。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6" name="Group 17"/>
          <p:cNvGrpSpPr/>
          <p:nvPr/>
        </p:nvGrpSpPr>
        <p:grpSpPr>
          <a:xfrm rot="0">
            <a:off x="837711" y="2857758"/>
            <a:ext cx="341800" cy="341800"/>
            <a:chOff x="0" y="0"/>
            <a:chExt cx="6350000" cy="6350000"/>
          </a:xfrm>
        </p:grpSpPr>
        <p:sp>
          <p:nvSpPr>
            <p:cNvPr id="7" name="Freeform 18"/>
            <p:cNvSpPr/>
            <p:nvPr>
              <p:custDataLst>
                <p:tags r:id="rId12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8" name="Group 17"/>
          <p:cNvGrpSpPr/>
          <p:nvPr/>
        </p:nvGrpSpPr>
        <p:grpSpPr>
          <a:xfrm rot="0">
            <a:off x="8991111" y="6973193"/>
            <a:ext cx="341800" cy="341800"/>
            <a:chOff x="0" y="0"/>
            <a:chExt cx="6350000" cy="6350000"/>
          </a:xfrm>
        </p:grpSpPr>
        <p:sp>
          <p:nvSpPr>
            <p:cNvPr id="9" name="Freeform 18"/>
            <p:cNvSpPr/>
            <p:nvPr>
              <p:custDataLst>
                <p:tags r:id="rId13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rcRect t="694" b="694"/>
          <a:stretch>
            <a:fillRect/>
          </a:stretch>
        </p:blipFill>
        <p:spPr>
          <a:xfrm>
            <a:off x="7315835" y="4610100"/>
            <a:ext cx="7094220" cy="338709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43000" y="2628900"/>
            <a:ext cx="5750560" cy="51396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indent="0" algn="l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模块重点：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zh-CN" sz="2400" b="1" spc="36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聚焦法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进行斜视训练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玩法：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头位不动，手握手机向屏幕上的箭头引导方向移动，移动到正确位置时手机震动，就可以进行抓捕，抓捕后显示抓捕到的动物，抓捕的动物会落入抓捕图鉴，此后继续跟随箭头到下一个点位进行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抓捕。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  <a:buNone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VR技术，同时利用摄像头和AI算法进行面头部运动捕捉，在玩家头部移动时会暂停游戏并提醒。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抓捕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游戏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73000" y="5829300"/>
            <a:ext cx="4650105" cy="21196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t="1628"/>
          <a:stretch>
            <a:fillRect/>
          </a:stretch>
        </p:blipFill>
        <p:spPr>
          <a:xfrm>
            <a:off x="9588500" y="7505700"/>
            <a:ext cx="4650105" cy="21196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229600" y="1181100"/>
            <a:ext cx="7094855" cy="3244215"/>
          </a:xfrm>
          <a:prstGeom prst="rect">
            <a:avLst/>
          </a:prstGeom>
        </p:spPr>
      </p:pic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8839200" y="3314700"/>
            <a:ext cx="1219200" cy="109537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524000" y="2247900"/>
            <a:ext cx="4531995" cy="56940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模块重点：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lang="zh-CN" sz="2400" b="1" spc="36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遮盖法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进行斜视训练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indent="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玩法：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设备屏幕距离眼睛30-40cm，双眼聚焦在屏幕中间的小球上，游戏开始时，小球向前滚动，遇到障碍缓慢向斜视反方向侧头，</a:t>
            </a:r>
            <a:r>
              <a:rPr lang="zh-CN" sz="2400" u="sng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侧头幅度决定小球弹起高度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，以跳跃避障。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0" algn="l" fontAlgn="auto">
              <a:lnSpc>
                <a:spcPct val="150000"/>
              </a:lnSpc>
              <a:spcBef>
                <a:spcPts val="0"/>
              </a:spcBef>
              <a:buClrTx/>
              <a:buSzTx/>
              <a:buFont typeface="Arial" panose="020B0604020202020204" pitchFamily="34" charset="0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实时捕捉和计算头部偏移角度。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 descr="运动示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10800" y="5372100"/>
            <a:ext cx="6428740" cy="3150235"/>
          </a:xfrm>
          <a:prstGeom prst="rect">
            <a:avLst/>
          </a:prstGeom>
        </p:spPr>
      </p:pic>
      <p:sp>
        <p:nvSpPr>
          <p:cNvPr id="72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跳跃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游戏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50965" y="5159375"/>
            <a:ext cx="3554730" cy="34702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53200" y="1741805"/>
            <a:ext cx="6428740" cy="31502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sp>
        <p:nvSpPr>
          <p:cNvPr id="6" name="TextBox 9"/>
          <p:cNvSpPr txBox="1"/>
          <p:nvPr>
            <p:custDataLst>
              <p:tags r:id="rId12"/>
            </p:custDataLst>
          </p:nvPr>
        </p:nvSpPr>
        <p:spPr>
          <a:xfrm>
            <a:off x="13106400" y="3543300"/>
            <a:ext cx="3488690" cy="16008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p>
            <a:pPr marL="342900" lvl="0" indent="-342900" algn="l" fontAlgn="auto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检测到儿童注意力分散时，游戏暂停，提示儿童保持聚焦，并比出手势以继续游戏。</a:t>
            </a:r>
            <a:endParaRPr lang="zh-CN" altLang="en-US" sz="200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017510" y="2019300"/>
            <a:ext cx="7222490" cy="35153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229600" y="5882640"/>
            <a:ext cx="6176010" cy="3373120"/>
          </a:xfrm>
          <a:prstGeom prst="rect">
            <a:avLst/>
          </a:prstGeom>
        </p:spPr>
      </p:pic>
      <p:cxnSp>
        <p:nvCxnSpPr>
          <p:cNvPr id="9" name="直接连接符 8"/>
          <p:cNvCxnSpPr>
            <a:stCxn id="12" idx="3"/>
          </p:cNvCxnSpPr>
          <p:nvPr/>
        </p:nvCxnSpPr>
        <p:spPr>
          <a:xfrm>
            <a:off x="15240000" y="2795905"/>
            <a:ext cx="762000" cy="0"/>
          </a:xfrm>
          <a:prstGeom prst="line">
            <a:avLst/>
          </a:prstGeom>
          <a:ln w="57150">
            <a:solidFill>
              <a:srgbClr val="E46C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5989935" y="2795905"/>
            <a:ext cx="13970" cy="4773295"/>
          </a:xfrm>
          <a:prstGeom prst="line">
            <a:avLst/>
          </a:prstGeom>
          <a:ln w="57150">
            <a:solidFill>
              <a:srgbClr val="E46C0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14478000" y="7569200"/>
            <a:ext cx="1536065" cy="0"/>
          </a:xfrm>
          <a:prstGeom prst="straightConnector1">
            <a:avLst/>
          </a:prstGeom>
          <a:ln w="57150">
            <a:solidFill>
              <a:srgbClr val="E46C0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4020800" y="2247900"/>
            <a:ext cx="1219200" cy="109537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TextBox 9"/>
          <p:cNvSpPr txBox="1"/>
          <p:nvPr>
            <p:custDataLst>
              <p:tags r:id="rId3"/>
            </p:custDataLst>
          </p:nvPr>
        </p:nvSpPr>
        <p:spPr>
          <a:xfrm>
            <a:off x="1142723" y="2248196"/>
            <a:ext cx="6341437" cy="475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marL="543560" lvl="1" indent="-271780" algn="just" fontAlgn="auto">
              <a:lnSpc>
                <a:spcPts val="629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模块重点：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亲子斜视训练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44195" lvl="1" indent="-271780" algn="just" fontAlgn="auto">
              <a:lnSpc>
                <a:spcPts val="4735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玩法：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设备屏幕距离眼睛30-40cm，双人出镜，眼睛盯住中心的红色小球，</a:t>
            </a:r>
            <a:r>
              <a:rPr lang="zh-CN" sz="2400" u="sng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由两人同时控制小球的移动方向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。当双方同时转头或都不转头时，小球不会发生位移。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44195" lvl="1" indent="-271780" algn="just" fontAlgn="auto">
              <a:lnSpc>
                <a:spcPts val="4735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技术点：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同时检测双人的眼睛是否聚焦于红点位置，以及转头后的检测。</a:t>
            </a:r>
            <a:endParaRPr lang="en-US" sz="2520">
              <a:solidFill>
                <a:srgbClr val="4F7454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72" name="TextBox 12"/>
          <p:cNvSpPr txBox="1"/>
          <p:nvPr>
            <p:custDataLst>
              <p:tags r:id="rId4"/>
            </p:custDataLst>
          </p:nvPr>
        </p:nvSpPr>
        <p:spPr>
          <a:xfrm>
            <a:off x="1371600" y="258445"/>
            <a:ext cx="5781040" cy="8515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亲子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训练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5"/>
            </p:custDataLst>
          </p:nvPr>
        </p:nvSpPr>
        <p:spPr>
          <a:xfrm>
            <a:off x="609600" y="490220"/>
            <a:ext cx="533400" cy="53848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82905"/>
            <a:ext cx="1416050" cy="1240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8534102" y="4457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part1 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前期调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研。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486400" y="3771900"/>
            <a:ext cx="2427605" cy="21069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9"/>
          <p:cNvSpPr txBox="1"/>
          <p:nvPr>
            <p:custDataLst>
              <p:tags r:id="rId1"/>
            </p:custDataLst>
          </p:nvPr>
        </p:nvSpPr>
        <p:spPr>
          <a:xfrm>
            <a:off x="1523365" y="2400300"/>
            <a:ext cx="6569075" cy="20002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训练记录：</a:t>
            </a:r>
            <a:endParaRPr lang="zh-CN" sz="2400" b="1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训练数据会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记录整合生成训练报告，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用户可在此界面查看训练天数、训练时长、训练得分、训练专注度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2" name="TextBox 12"/>
          <p:cNvSpPr txBox="1"/>
          <p:nvPr>
            <p:custDataLst>
              <p:tags r:id="rId2"/>
            </p:custDataLst>
          </p:nvPr>
        </p:nvSpPr>
        <p:spPr>
          <a:xfrm>
            <a:off x="1371600" y="258445"/>
            <a:ext cx="5781040" cy="8515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训练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报告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3"/>
            </p:custDataLst>
          </p:nvPr>
        </p:nvSpPr>
        <p:spPr>
          <a:xfrm>
            <a:off x="609600" y="490220"/>
            <a:ext cx="533400" cy="53848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82905"/>
            <a:ext cx="1416050" cy="1240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1600" y="5652770"/>
            <a:ext cx="7416165" cy="3247390"/>
          </a:xfrm>
          <a:prstGeom prst="rect">
            <a:avLst/>
          </a:prstGeom>
        </p:spPr>
      </p:pic>
      <p:pic>
        <p:nvPicPr>
          <p:cNvPr id="8" name="图片 7" descr="e740529b290e10d5a634a9d74ce96a5"/>
          <p:cNvPicPr>
            <a:picLocks noChangeAspect="1"/>
          </p:cNvPicPr>
          <p:nvPr/>
        </p:nvPicPr>
        <p:blipFill>
          <a:blip r:embed="rId10"/>
          <a:srcRect b="2953"/>
          <a:stretch>
            <a:fillRect/>
          </a:stretch>
        </p:blipFill>
        <p:spPr>
          <a:xfrm>
            <a:off x="8839200" y="1866900"/>
            <a:ext cx="7252335" cy="3276600"/>
          </a:xfrm>
          <a:prstGeom prst="rect">
            <a:avLst/>
          </a:prstGeom>
        </p:spPr>
      </p:pic>
      <p:sp>
        <p:nvSpPr>
          <p:cNvPr id="14" name="TextBox 9"/>
          <p:cNvSpPr txBox="1"/>
          <p:nvPr>
            <p:custDataLst>
              <p:tags r:id="rId11"/>
            </p:custDataLst>
          </p:nvPr>
        </p:nvSpPr>
        <p:spPr>
          <a:xfrm>
            <a:off x="9220200" y="5905500"/>
            <a:ext cx="6610985" cy="26155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2400" b="1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时间管理：</a:t>
            </a:r>
            <a:endParaRPr lang="zh-CN" sz="2400" b="1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43560" lvl="1" indent="-27178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用户可以根据个人情况或系统推荐设置训练时间，包括训练时长、时间段和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消息提醒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43560" lvl="1" indent="-27178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训练以周为单位，用户可根据周训练计划，设置训练不足时的提醒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时间。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600" y="258445"/>
            <a:ext cx="5781040" cy="85153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项目展示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其他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0220"/>
            <a:ext cx="533400" cy="53848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82905"/>
            <a:ext cx="1416050" cy="1240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305800" y="5372100"/>
            <a:ext cx="7369810" cy="3420745"/>
          </a:xfrm>
          <a:prstGeom prst="rect">
            <a:avLst/>
          </a:prstGeom>
        </p:spPr>
      </p:pic>
      <p:pic>
        <p:nvPicPr>
          <p:cNvPr id="3" name="图片 2" descr="8ccb75aa1e1373af4efa81ff117e738"/>
          <p:cNvPicPr>
            <a:picLocks noChangeAspect="1"/>
          </p:cNvPicPr>
          <p:nvPr/>
        </p:nvPicPr>
        <p:blipFill>
          <a:blip r:embed="rId9"/>
          <a:srcRect b="18062"/>
          <a:stretch>
            <a:fillRect/>
          </a:stretch>
        </p:blipFill>
        <p:spPr>
          <a:xfrm>
            <a:off x="8303260" y="1625600"/>
            <a:ext cx="7303135" cy="33464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 rot="5400000">
            <a:off x="719455" y="3506470"/>
            <a:ext cx="7156450" cy="3267075"/>
          </a:xfrm>
          <a:prstGeom prst="rect">
            <a:avLst/>
          </a:prstGeom>
        </p:spPr>
      </p:pic>
      <p:sp>
        <p:nvSpPr>
          <p:cNvPr id="14" name="TextBox 9"/>
          <p:cNvSpPr txBox="1"/>
          <p:nvPr>
            <p:custDataLst>
              <p:tags r:id="rId12"/>
            </p:custDataLst>
          </p:nvPr>
        </p:nvSpPr>
        <p:spPr>
          <a:xfrm>
            <a:off x="1295400" y="1562100"/>
            <a:ext cx="1377315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登录页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9"/>
          <p:cNvSpPr txBox="1"/>
          <p:nvPr>
            <p:custDataLst>
              <p:tags r:id="rId13"/>
            </p:custDataLst>
          </p:nvPr>
        </p:nvSpPr>
        <p:spPr>
          <a:xfrm>
            <a:off x="6222365" y="1623695"/>
            <a:ext cx="2080895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我的眼睛</a:t>
            </a:r>
            <a:r>
              <a:rPr lang="en-US" alt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alt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TextBox 9"/>
          <p:cNvSpPr txBox="1"/>
          <p:nvPr>
            <p:custDataLst>
              <p:tags r:id="rId14"/>
            </p:custDataLst>
          </p:nvPr>
        </p:nvSpPr>
        <p:spPr>
          <a:xfrm>
            <a:off x="7219315" y="5372100"/>
            <a:ext cx="1122045" cy="4616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marL="271780" lvl="1" indent="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zh-CN" sz="2400" spc="36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设置</a:t>
            </a:r>
            <a:endParaRPr lang="zh-CN" sz="2400" spc="36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80941" y="3010211"/>
            <a:ext cx="2716953" cy="235774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13266310" y="3543008"/>
            <a:ext cx="1290450" cy="12904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9601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4173461" y="3543008"/>
            <a:ext cx="1290450" cy="129045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8F6D3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81864" y="5297935"/>
            <a:ext cx="2976066" cy="5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2800">
                <a:solidFill>
                  <a:srgbClr val="4F7454"/>
                </a:solidFill>
                <a:latin typeface="字由文艺黑" charset="-122"/>
              </a:rPr>
              <a:t>APP ICON</a:t>
            </a:r>
            <a:endParaRPr lang="en-US" sz="2800">
              <a:solidFill>
                <a:srgbClr val="4F7454"/>
              </a:solidFill>
              <a:latin typeface="字由文艺黑" charset="-122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7335658" y="5297935"/>
            <a:ext cx="2976066" cy="5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2800" spc="492">
                <a:solidFill>
                  <a:srgbClr val="4F7454"/>
                </a:solidFill>
                <a:ea typeface="字由文艺黑" charset="-122"/>
              </a:rPr>
              <a:t>吉祥物选择</a:t>
            </a:r>
            <a:endParaRPr lang="en-US" sz="2800" spc="492">
              <a:solidFill>
                <a:srgbClr val="4F7454"/>
              </a:solidFill>
              <a:ea typeface="字由文艺黑" charset="-122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3068727" y="5297935"/>
            <a:ext cx="2976066" cy="5472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5"/>
              </a:lnSpc>
              <a:spcBef>
                <a:spcPct val="0"/>
              </a:spcBef>
            </a:pPr>
            <a:r>
              <a:rPr lang="en-US" sz="2800" spc="492">
                <a:solidFill>
                  <a:srgbClr val="4F7454"/>
                </a:solidFill>
                <a:ea typeface="字由文艺黑" charset="-122"/>
              </a:rPr>
              <a:t>整体色调</a:t>
            </a:r>
            <a:endParaRPr lang="en-US" sz="2800" spc="492">
              <a:solidFill>
                <a:srgbClr val="4F7454"/>
              </a:solidFill>
              <a:ea typeface="字由文艺黑" charset="-122"/>
            </a:endParaRPr>
          </a:p>
        </p:txBody>
      </p:sp>
      <p:grpSp>
        <p:nvGrpSpPr>
          <p:cNvPr id="23" name="Group 23"/>
          <p:cNvGrpSpPr/>
          <p:nvPr/>
        </p:nvGrpSpPr>
        <p:grpSpPr>
          <a:xfrm rot="0">
            <a:off x="14818686" y="3543008"/>
            <a:ext cx="1290450" cy="129045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D65837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id="26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设计范式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5257800" y="7734300"/>
            <a:ext cx="849630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rgbClr val="336C1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4000" b="1">
                <a:solidFill>
                  <a:srgbClr val="336C1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logan</a:t>
            </a:r>
            <a:r>
              <a:rPr lang="zh-CN" altLang="en-US" sz="4000" b="1">
                <a:solidFill>
                  <a:srgbClr val="336C1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：</a:t>
            </a:r>
            <a:r>
              <a:rPr lang="zh-CN" altLang="en-US" sz="4000" b="1">
                <a:solidFill>
                  <a:srgbClr val="336C1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DING~</a:t>
            </a:r>
            <a:r>
              <a:rPr lang="zh-CN" altLang="en-US" sz="4000" b="1">
                <a:solidFill>
                  <a:srgbClr val="336C1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一起盯到吧！</a:t>
            </a:r>
            <a:endParaRPr lang="zh-CN" altLang="en-US" sz="4000" b="1">
              <a:solidFill>
                <a:srgbClr val="336C19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" name="图片 1" descr="07f835e76f97fe2d895f2e4f838332e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BFDF0">
                  <a:alpha val="100000"/>
                </a:srgbClr>
              </a:clrFrom>
              <a:clrTo>
                <a:srgbClr val="FBFDF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360000">
            <a:off x="7265670" y="3162935"/>
            <a:ext cx="3043555" cy="21101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8534102" y="4457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part4 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技术与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展望。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486400" y="3771900"/>
            <a:ext cx="2427605" cy="21069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AI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行为捕捉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技术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14" name="TextBox 12"/>
          <p:cNvSpPr txBox="1"/>
          <p:nvPr>
            <p:custDataLst>
              <p:tags r:id="rId5"/>
            </p:custDataLst>
          </p:nvPr>
        </p:nvSpPr>
        <p:spPr>
          <a:xfrm>
            <a:off x="7848600" y="4610100"/>
            <a:ext cx="7891780" cy="40157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457200" indent="-45720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通过摄像头进行面头部运动捕捉，实时监测用户的训练过程，并最终生成训练报告。</a:t>
            </a: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训练过程中，如用户出现距离过近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过远，或使用姿势不端正等情况，系统会进行语音提示，提醒用户调整至恰当距离和规范姿势。如用户未按要求佩戴眼罩或注意力分散，训练会自动暂停。</a:t>
            </a: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457200" indent="-457200" algn="just" fontAlgn="auto">
              <a:lnSpc>
                <a:spcPct val="125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可以进行</a:t>
            </a:r>
            <a:r>
              <a:rPr lang="zh-CN" altLang="en-US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手势识别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（比如比出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ok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手势开始或继续游戏），在保持训练距离后无需点击屏幕开始。</a:t>
            </a: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indent="0" algn="just" fontAlgn="auto">
              <a:lnSpc>
                <a:spcPts val="4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 descr="0996e9e0184da55bff0ab1e273a9302"/>
          <p:cNvPicPr>
            <a:picLocks noChangeAspect="1"/>
          </p:cNvPicPr>
          <p:nvPr/>
        </p:nvPicPr>
        <p:blipFill>
          <a:blip r:embed="rId6">
            <a:clrChange>
              <a:clrFrom>
                <a:srgbClr val="F1F1F1">
                  <a:alpha val="100000"/>
                </a:srgbClr>
              </a:clrFrom>
              <a:clrTo>
                <a:srgbClr val="F1F1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81200" y="1755140"/>
            <a:ext cx="5142865" cy="6870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74890" y="1866900"/>
            <a:ext cx="4236720" cy="23729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clrChange>
              <a:clrFrom>
                <a:srgbClr val="E5E5E5">
                  <a:alpha val="100000"/>
                </a:srgbClr>
              </a:clrFrom>
              <a:clrTo>
                <a:srgbClr val="E5E5E5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82400" y="1866900"/>
            <a:ext cx="4157980" cy="233870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VR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技术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74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14" name="TextBox 12"/>
          <p:cNvSpPr txBox="1"/>
          <p:nvPr>
            <p:custDataLst>
              <p:tags r:id="rId5"/>
            </p:custDataLst>
          </p:nvPr>
        </p:nvSpPr>
        <p:spPr>
          <a:xfrm>
            <a:off x="8899525" y="3670935"/>
            <a:ext cx="6470015" cy="284416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indent="0" algn="just" fontAlgn="auto">
              <a:lnSpc>
                <a:spcPts val="492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</a:pP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斜视情况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</a:t>
            </a:r>
            <a:r>
              <a:rPr lang="en-US" altLang="zh-CN" sz="22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智能生成训练轨迹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利用VR技术让用户在真实场景中进行动物捕捉，让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真实场景进行交互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增加游戏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真实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感与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趣味性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，让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枯燥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训练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更易</a:t>
            </a:r>
            <a:r>
              <a:rPr lang="en-US" altLang="zh-CN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坚持</a:t>
            </a:r>
            <a:r>
              <a:rPr lang="zh-CN" altLang="en-US" sz="22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20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65275" y="3481705"/>
            <a:ext cx="6569075" cy="30333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商业模式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设计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grpSp>
        <p:nvGrpSpPr>
          <p:cNvPr id="8" name="Group 5"/>
          <p:cNvGrpSpPr/>
          <p:nvPr/>
        </p:nvGrpSpPr>
        <p:grpSpPr>
          <a:xfrm rot="0">
            <a:off x="9855325" y="2044709"/>
            <a:ext cx="6586967" cy="6173960"/>
            <a:chOff x="0" y="0"/>
            <a:chExt cx="1734839" cy="1626064"/>
          </a:xfrm>
        </p:grpSpPr>
        <p:sp>
          <p:nvSpPr>
            <p:cNvPr id="9" name="Freeform 6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734839" cy="1626064"/>
            </a:xfrm>
            <a:custGeom>
              <a:avLst/>
              <a:gdLst/>
              <a:ahLst/>
              <a:cxnLst/>
              <a:rect l="l" t="t" r="r" b="b"/>
              <a:pathLst>
                <a:path w="1734839" h="1626064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1566121"/>
                  </a:lnTo>
                  <a:cubicBezTo>
                    <a:pt x="1734839" y="1599227"/>
                    <a:pt x="1708002" y="1626064"/>
                    <a:pt x="1674897" y="1626064"/>
                  </a:cubicBezTo>
                  <a:lnTo>
                    <a:pt x="59942" y="1626064"/>
                  </a:lnTo>
                  <a:cubicBezTo>
                    <a:pt x="26837" y="1626064"/>
                    <a:pt x="0" y="1599227"/>
                    <a:pt x="0" y="1566121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E8F6D3"/>
            </a:solidFill>
          </p:spPr>
        </p:sp>
        <p:sp>
          <p:nvSpPr>
            <p:cNvPr id="10" name="TextBox 7"/>
            <p:cNvSpPr txBox="1"/>
            <p:nvPr>
              <p:custDataLst>
                <p:tags r:id="rId6"/>
              </p:custDataLst>
            </p:nvPr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 rot="0">
            <a:off x="1506577" y="2044709"/>
            <a:ext cx="6586967" cy="6173960"/>
            <a:chOff x="0" y="0"/>
            <a:chExt cx="1734839" cy="1626064"/>
          </a:xfrm>
        </p:grpSpPr>
        <p:sp>
          <p:nvSpPr>
            <p:cNvPr id="12" name="Freeform 12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734839" cy="1626064"/>
            </a:xfrm>
            <a:custGeom>
              <a:avLst/>
              <a:gdLst/>
              <a:ahLst/>
              <a:cxnLst/>
              <a:rect l="l" t="t" r="r" b="b"/>
              <a:pathLst>
                <a:path w="1734839" h="1626064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1566121"/>
                  </a:lnTo>
                  <a:cubicBezTo>
                    <a:pt x="1734839" y="1599227"/>
                    <a:pt x="1708002" y="1626064"/>
                    <a:pt x="1674897" y="1626064"/>
                  </a:cubicBezTo>
                  <a:lnTo>
                    <a:pt x="59942" y="1626064"/>
                  </a:lnTo>
                  <a:cubicBezTo>
                    <a:pt x="26837" y="1626064"/>
                    <a:pt x="0" y="1599227"/>
                    <a:pt x="0" y="1566121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E8F6D3"/>
            </a:solidFill>
          </p:spPr>
        </p:sp>
        <p:sp>
          <p:nvSpPr>
            <p:cNvPr id="13" name="TextBox 13"/>
            <p:cNvSpPr txBox="1"/>
            <p:nvPr>
              <p:custDataLst>
                <p:tags r:id="rId8"/>
              </p:custDataLst>
            </p:nvPr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id="14" name="TextBox 19"/>
          <p:cNvSpPr txBox="1"/>
          <p:nvPr>
            <p:custDataLst>
              <p:tags r:id="rId9"/>
            </p:custDataLst>
          </p:nvPr>
        </p:nvSpPr>
        <p:spPr>
          <a:xfrm>
            <a:off x="2037525" y="4646082"/>
            <a:ext cx="5525071" cy="297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F7454"/>
                </a:solidFill>
                <a:ea typeface="字由点字乐圆体" charset="-122"/>
              </a:rPr>
              <a:t>为C端用户提供APP内固定服务，以高度的社会责任感帮助斜视儿童进行康复训练。充分表达对特殊人群的关爱。</a:t>
            </a:r>
            <a:endParaRPr lang="en-US" sz="3400">
              <a:solidFill>
                <a:srgbClr val="4F7454"/>
              </a:solidFill>
              <a:ea typeface="字由点字乐圆体" charset="-122"/>
            </a:endParaRPr>
          </a:p>
        </p:txBody>
      </p:sp>
      <p:sp>
        <p:nvSpPr>
          <p:cNvPr id="20" name="TextBox 20"/>
          <p:cNvSpPr txBox="1"/>
          <p:nvPr>
            <p:custDataLst>
              <p:tags r:id="rId10"/>
            </p:custDataLst>
          </p:nvPr>
        </p:nvSpPr>
        <p:spPr>
          <a:xfrm>
            <a:off x="10386273" y="4611370"/>
            <a:ext cx="5525071" cy="2971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4F7454"/>
                </a:solidFill>
                <a:ea typeface="字由点字乐圆体" charset="-122"/>
              </a:rPr>
              <a:t>为B端用户提供定制服务，通过长期合作等方式，建立与其他相关机构的联系，面向更大的市场，注重产品实用性与商业性的统一。</a:t>
            </a:r>
            <a:endParaRPr lang="en-US" sz="3400">
              <a:solidFill>
                <a:srgbClr val="4F7454"/>
              </a:solidFill>
              <a:ea typeface="字由点字乐圆体" charset="-122"/>
            </a:endParaRPr>
          </a:p>
        </p:txBody>
      </p:sp>
      <p:grpSp>
        <p:nvGrpSpPr>
          <p:cNvPr id="15" name="Group 5"/>
          <p:cNvGrpSpPr/>
          <p:nvPr/>
        </p:nvGrpSpPr>
        <p:grpSpPr>
          <a:xfrm rot="0">
            <a:off x="9982200" y="2171700"/>
            <a:ext cx="6459220" cy="6174105"/>
            <a:chOff x="0" y="0"/>
            <a:chExt cx="1734839" cy="1626064"/>
          </a:xfrm>
        </p:grpSpPr>
        <p:sp>
          <p:nvSpPr>
            <p:cNvPr id="16" name="Freeform 6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734839" cy="1626064"/>
            </a:xfrm>
            <a:custGeom>
              <a:avLst/>
              <a:gdLst/>
              <a:ahLst/>
              <a:cxnLst/>
              <a:rect l="l" t="t" r="r" b="b"/>
              <a:pathLst>
                <a:path w="1734839" h="1626064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1566121"/>
                  </a:lnTo>
                  <a:cubicBezTo>
                    <a:pt x="1734839" y="1599227"/>
                    <a:pt x="1708002" y="1626064"/>
                    <a:pt x="1674897" y="1626064"/>
                  </a:cubicBezTo>
                  <a:lnTo>
                    <a:pt x="59942" y="1626064"/>
                  </a:lnTo>
                  <a:cubicBezTo>
                    <a:pt x="26837" y="1626064"/>
                    <a:pt x="0" y="1599227"/>
                    <a:pt x="0" y="1566121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E8F6D3"/>
            </a:solidFill>
          </p:spPr>
        </p:sp>
        <p:sp>
          <p:nvSpPr>
            <p:cNvPr id="21" name="TextBox 7"/>
            <p:cNvSpPr txBox="1"/>
            <p:nvPr>
              <p:custDataLst>
                <p:tags r:id="rId12"/>
              </p:custDataLst>
            </p:nvPr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22" name="Group 8"/>
          <p:cNvGrpSpPr/>
          <p:nvPr/>
        </p:nvGrpSpPr>
        <p:grpSpPr>
          <a:xfrm rot="0">
            <a:off x="9855325" y="1539497"/>
            <a:ext cx="6586967" cy="3426460"/>
            <a:chOff x="0" y="-133292"/>
            <a:chExt cx="1734839" cy="902442"/>
          </a:xfrm>
        </p:grpSpPr>
        <p:sp>
          <p:nvSpPr>
            <p:cNvPr id="23" name="Freeform 9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734839" cy="590467"/>
            </a:xfrm>
            <a:custGeom>
              <a:avLst/>
              <a:gdLst/>
              <a:ahLst/>
              <a:cxnLst/>
              <a:rect l="l" t="t" r="r" b="b"/>
              <a:pathLst>
                <a:path w="1734839" h="590467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530525"/>
                  </a:lnTo>
                  <a:cubicBezTo>
                    <a:pt x="1734839" y="563630"/>
                    <a:pt x="1708002" y="590467"/>
                    <a:pt x="1674897" y="590467"/>
                  </a:cubicBezTo>
                  <a:lnTo>
                    <a:pt x="59942" y="590467"/>
                  </a:lnTo>
                  <a:cubicBezTo>
                    <a:pt x="26837" y="590467"/>
                    <a:pt x="0" y="563630"/>
                    <a:pt x="0" y="530525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8BC86E"/>
            </a:solidFill>
          </p:spPr>
        </p:sp>
        <p:sp>
          <p:nvSpPr>
            <p:cNvPr id="24" name="TextBox 10"/>
            <p:cNvSpPr txBox="1"/>
            <p:nvPr>
              <p:custDataLst>
                <p:tags r:id="rId14"/>
              </p:custDataLst>
            </p:nvPr>
          </p:nvSpPr>
          <p:spPr>
            <a:xfrm>
              <a:off x="150184" y="-133292"/>
              <a:ext cx="1524753" cy="90244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5680"/>
                </a:lnSpc>
              </a:pPr>
              <a:r>
                <a:rPr lang="en-US" sz="3505">
                  <a:solidFill>
                    <a:srgbClr val="FFFFFF"/>
                  </a:solidFill>
                  <a:ea typeface="思源黑体" charset="-122"/>
                </a:rPr>
                <a:t>集体用户：特殊教育机构、学校、医疗机构等（B端）</a:t>
              </a:r>
              <a:endParaRPr lang="en-US" sz="3505">
                <a:solidFill>
                  <a:srgbClr val="FFFFFF"/>
                </a:solidFill>
                <a:ea typeface="思源黑体" charset="-122"/>
              </a:endParaRPr>
            </a:p>
          </p:txBody>
        </p:sp>
      </p:grpSp>
      <p:grpSp>
        <p:nvGrpSpPr>
          <p:cNvPr id="25" name="Group 11"/>
          <p:cNvGrpSpPr/>
          <p:nvPr/>
        </p:nvGrpSpPr>
        <p:grpSpPr>
          <a:xfrm rot="0">
            <a:off x="1633855" y="2171700"/>
            <a:ext cx="6447155" cy="6174105"/>
            <a:chOff x="0" y="0"/>
            <a:chExt cx="1734839" cy="1626064"/>
          </a:xfrm>
        </p:grpSpPr>
        <p:sp>
          <p:nvSpPr>
            <p:cNvPr id="26" name="Freeform 12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1734839" cy="1626064"/>
            </a:xfrm>
            <a:custGeom>
              <a:avLst/>
              <a:gdLst/>
              <a:ahLst/>
              <a:cxnLst/>
              <a:rect l="l" t="t" r="r" b="b"/>
              <a:pathLst>
                <a:path w="1734839" h="1626064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1566121"/>
                  </a:lnTo>
                  <a:cubicBezTo>
                    <a:pt x="1734839" y="1599227"/>
                    <a:pt x="1708002" y="1626064"/>
                    <a:pt x="1674897" y="1626064"/>
                  </a:cubicBezTo>
                  <a:lnTo>
                    <a:pt x="59942" y="1626064"/>
                  </a:lnTo>
                  <a:cubicBezTo>
                    <a:pt x="26837" y="1626064"/>
                    <a:pt x="0" y="1599227"/>
                    <a:pt x="0" y="1566121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E8F6D3"/>
            </a:solidFill>
          </p:spPr>
        </p:sp>
        <p:sp>
          <p:nvSpPr>
            <p:cNvPr id="27" name="TextBox 13"/>
            <p:cNvSpPr txBox="1"/>
            <p:nvPr>
              <p:custDataLst>
                <p:tags r:id="rId16"/>
              </p:custDataLst>
            </p:nvPr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3900"/>
                </a:lnSpc>
              </a:pPr>
            </a:p>
          </p:txBody>
        </p:sp>
      </p:grpSp>
      <p:grpSp>
        <p:nvGrpSpPr>
          <p:cNvPr id="28" name="Group 14"/>
          <p:cNvGrpSpPr/>
          <p:nvPr/>
        </p:nvGrpSpPr>
        <p:grpSpPr>
          <a:xfrm rot="0">
            <a:off x="1493877" y="1347727"/>
            <a:ext cx="6586967" cy="3592194"/>
            <a:chOff x="-2676" y="-282138"/>
            <a:chExt cx="1734839" cy="946092"/>
          </a:xfrm>
        </p:grpSpPr>
        <p:sp>
          <p:nvSpPr>
            <p:cNvPr id="29" name="Freeform 15"/>
            <p:cNvSpPr/>
            <p:nvPr>
              <p:custDataLst>
                <p:tags r:id="rId17"/>
              </p:custDataLst>
            </p:nvPr>
          </p:nvSpPr>
          <p:spPr>
            <a:xfrm>
              <a:off x="-2676" y="-105196"/>
              <a:ext cx="1734839" cy="590467"/>
            </a:xfrm>
            <a:custGeom>
              <a:avLst/>
              <a:gdLst/>
              <a:ahLst/>
              <a:cxnLst/>
              <a:rect l="l" t="t" r="r" b="b"/>
              <a:pathLst>
                <a:path w="1734839" h="590467">
                  <a:moveTo>
                    <a:pt x="59942" y="0"/>
                  </a:moveTo>
                  <a:lnTo>
                    <a:pt x="1674897" y="0"/>
                  </a:lnTo>
                  <a:cubicBezTo>
                    <a:pt x="1708002" y="0"/>
                    <a:pt x="1734839" y="26837"/>
                    <a:pt x="1734839" y="59942"/>
                  </a:cubicBezTo>
                  <a:lnTo>
                    <a:pt x="1734839" y="530525"/>
                  </a:lnTo>
                  <a:cubicBezTo>
                    <a:pt x="1734839" y="563630"/>
                    <a:pt x="1708002" y="590467"/>
                    <a:pt x="1674897" y="590467"/>
                  </a:cubicBezTo>
                  <a:lnTo>
                    <a:pt x="59942" y="590467"/>
                  </a:lnTo>
                  <a:cubicBezTo>
                    <a:pt x="26837" y="590467"/>
                    <a:pt x="0" y="563630"/>
                    <a:pt x="0" y="530525"/>
                  </a:cubicBezTo>
                  <a:lnTo>
                    <a:pt x="0" y="59942"/>
                  </a:lnTo>
                  <a:cubicBezTo>
                    <a:pt x="0" y="26837"/>
                    <a:pt x="26837" y="0"/>
                    <a:pt x="59942" y="0"/>
                  </a:cubicBezTo>
                  <a:close/>
                </a:path>
              </a:pathLst>
            </a:custGeom>
            <a:solidFill>
              <a:srgbClr val="8BC86E"/>
            </a:solidFill>
          </p:spPr>
        </p:sp>
        <p:sp>
          <p:nvSpPr>
            <p:cNvPr id="30" name="TextBox 16"/>
            <p:cNvSpPr txBox="1"/>
            <p:nvPr>
              <p:custDataLst>
                <p:tags r:id="rId18"/>
              </p:custDataLst>
            </p:nvPr>
          </p:nvSpPr>
          <p:spPr>
            <a:xfrm>
              <a:off x="315755" y="-282138"/>
              <a:ext cx="1147118" cy="946092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5680"/>
                </a:lnSpc>
              </a:pPr>
              <a:r>
                <a:rPr lang="en-US" sz="3505">
                  <a:solidFill>
                    <a:srgbClr val="FFFFFF"/>
                  </a:solidFill>
                  <a:ea typeface="思源黑体" charset="-122"/>
                </a:rPr>
                <a:t>个体用户：面向个人家庭使用（C端）</a:t>
              </a:r>
              <a:endParaRPr lang="en-US" sz="3505">
                <a:solidFill>
                  <a:srgbClr val="FFFFFF"/>
                </a:solidFill>
                <a:ea typeface="思源黑体" charset="-122"/>
              </a:endParaRPr>
            </a:p>
          </p:txBody>
        </p:sp>
      </p:grpSp>
      <p:sp>
        <p:nvSpPr>
          <p:cNvPr id="33" name="TextBox 19"/>
          <p:cNvSpPr txBox="1"/>
          <p:nvPr>
            <p:custDataLst>
              <p:tags r:id="rId19"/>
            </p:custDataLst>
          </p:nvPr>
        </p:nvSpPr>
        <p:spPr>
          <a:xfrm>
            <a:off x="2438400" y="4825365"/>
            <a:ext cx="4987290" cy="316547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algn="ctr">
              <a:lnSpc>
                <a:spcPts val="4760"/>
              </a:lnSpc>
            </a:pP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C端</a:t>
            </a: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用户提供APP内</a:t>
            </a:r>
            <a:r>
              <a:rPr lang="zh-CN" alt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订阅</a:t>
            </a: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r>
              <a:rPr lang="zh-CN" alt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与其他固定服务</a:t>
            </a: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，以高度的社会责任感帮助斜视儿童进行康复训练。</a:t>
            </a:r>
            <a:endParaRPr lang="en-US" sz="3200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TextBox 20"/>
          <p:cNvSpPr txBox="1"/>
          <p:nvPr>
            <p:custDataLst>
              <p:tags r:id="rId20"/>
            </p:custDataLst>
          </p:nvPr>
        </p:nvSpPr>
        <p:spPr>
          <a:xfrm>
            <a:off x="10513273" y="4738370"/>
            <a:ext cx="5525071" cy="305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760"/>
              </a:lnSpc>
              <a:buClrTx/>
              <a:buSzTx/>
              <a:buFontTx/>
            </a:pP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B端</a:t>
            </a:r>
            <a:r>
              <a:rPr lang="en-US" sz="3200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用户提供定制服务，通过长期合作等方式，建立与其他相关机构的联系，面向更大的市场，注重产品实用性与商业性的统一。</a:t>
            </a:r>
            <a:endParaRPr lang="en-US" sz="3200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功能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发展趋势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11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43305" y="2790152"/>
            <a:ext cx="4227598" cy="5599468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13258546" y="2857552"/>
            <a:ext cx="4015359" cy="5532068"/>
          </a:xfrm>
          <a:prstGeom prst="rect">
            <a:avLst/>
          </a:prstGeom>
        </p:spPr>
      </p:pic>
      <p:sp>
        <p:nvSpPr>
          <p:cNvPr id="13" name="TextBox 8"/>
          <p:cNvSpPr txBox="1"/>
          <p:nvPr>
            <p:custDataLst>
              <p:tags r:id="rId9"/>
            </p:custDataLst>
          </p:nvPr>
        </p:nvSpPr>
        <p:spPr>
          <a:xfrm>
            <a:off x="4724384" y="2932392"/>
            <a:ext cx="345440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520"/>
              </a:lnSpc>
            </a:pPr>
            <a:r>
              <a:rPr lang="en-US" sz="4000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</a:rPr>
              <a:t>社区交流</a:t>
            </a:r>
            <a:endParaRPr lang="en-US" sz="4000">
              <a:solidFill>
                <a:srgbClr val="09601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9"/>
          <p:cNvSpPr txBox="1"/>
          <p:nvPr>
            <p:custDataLst>
              <p:tags r:id="rId10"/>
            </p:custDataLst>
          </p:nvPr>
        </p:nvSpPr>
        <p:spPr>
          <a:xfrm>
            <a:off x="4788304" y="4428788"/>
            <a:ext cx="3454400" cy="2441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4760"/>
              </a:lnSpc>
            </a:pPr>
            <a:r>
              <a:rPr lang="en-US" sz="2800">
                <a:solidFill>
                  <a:srgbClr val="A4C2A8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增加社区交流功能，完善APP内的沟通与交流板块，使大家将自我开放，积极社交。</a:t>
            </a:r>
            <a:endParaRPr lang="en-US" sz="2800">
              <a:solidFill>
                <a:srgbClr val="A4C2A8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TextBox 10"/>
          <p:cNvSpPr txBox="1"/>
          <p:nvPr>
            <p:custDataLst>
              <p:tags r:id="rId11"/>
            </p:custDataLst>
          </p:nvPr>
        </p:nvSpPr>
        <p:spPr>
          <a:xfrm>
            <a:off x="9158583" y="2733727"/>
            <a:ext cx="3454400" cy="1220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9520"/>
              </a:lnSpc>
            </a:pPr>
            <a:r>
              <a:rPr lang="en-US" sz="4000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</a:rPr>
              <a:t>训练规划</a:t>
            </a:r>
            <a:endParaRPr lang="en-US" sz="4000">
              <a:solidFill>
                <a:srgbClr val="09601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Box 11"/>
          <p:cNvSpPr txBox="1"/>
          <p:nvPr>
            <p:custDataLst>
              <p:tags r:id="rId12"/>
            </p:custDataLst>
          </p:nvPr>
        </p:nvSpPr>
        <p:spPr>
          <a:xfrm>
            <a:off x="9144000" y="4152900"/>
            <a:ext cx="3454400" cy="305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lvl="0" algn="ctr">
              <a:lnSpc>
                <a:spcPts val="4760"/>
              </a:lnSpc>
              <a:buClrTx/>
              <a:buSzTx/>
              <a:buFontTx/>
            </a:pPr>
            <a:r>
              <a:rPr lang="en-US" sz="2800">
                <a:solidFill>
                  <a:srgbClr val="A4C2A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自我制定合理使用规划，定期完成自己的小目标</a:t>
            </a:r>
            <a:r>
              <a:rPr lang="zh-CN" altLang="en-US" sz="2800">
                <a:solidFill>
                  <a:srgbClr val="A4C2A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后系统进行排名</a:t>
            </a:r>
            <a:r>
              <a:rPr lang="zh-CN" altLang="en-US" sz="2800">
                <a:solidFill>
                  <a:srgbClr val="A4C2A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和激励</a:t>
            </a:r>
            <a:r>
              <a:rPr lang="en-US" sz="2800">
                <a:solidFill>
                  <a:srgbClr val="A4C2A8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，增加使用成就感与积极性。</a:t>
            </a:r>
            <a:endParaRPr lang="en-US" sz="2800">
              <a:solidFill>
                <a:srgbClr val="A4C2A8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rot="0">
            <a:off x="2057400" y="5905500"/>
            <a:ext cx="5792470" cy="1348105"/>
            <a:chOff x="0" y="0"/>
            <a:chExt cx="7456596" cy="1662073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 rot="0">
              <a:off x="0" y="0"/>
              <a:ext cx="7456596" cy="1662073"/>
              <a:chOff x="0" y="0"/>
              <a:chExt cx="20828000" cy="4642556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2700" y="0"/>
                <a:ext cx="1244600" cy="2260600"/>
              </a:xfrm>
              <a:custGeom>
                <a:avLst/>
                <a:gdLst/>
                <a:ahLst/>
                <a:cxnLst/>
                <a:rect l="l" t="t" r="r" b="b"/>
                <a:pathLst>
                  <a:path w="1244600" h="2260600">
                    <a:moveTo>
                      <a:pt x="622300" y="0"/>
                    </a:moveTo>
                    <a:cubicBezTo>
                      <a:pt x="508000" y="0"/>
                      <a:pt x="406400" y="88900"/>
                      <a:pt x="406400" y="215900"/>
                    </a:cubicBezTo>
                    <a:lnTo>
                      <a:pt x="406400" y="279400"/>
                    </a:lnTo>
                    <a:cubicBezTo>
                      <a:pt x="406400" y="393700"/>
                      <a:pt x="508000" y="495300"/>
                      <a:pt x="622300" y="495300"/>
                    </a:cubicBezTo>
                    <a:cubicBezTo>
                      <a:pt x="736600" y="495300"/>
                      <a:pt x="838200" y="393700"/>
                      <a:pt x="838200" y="279400"/>
                    </a:cubicBezTo>
                    <a:lnTo>
                      <a:pt x="838200" y="215900"/>
                    </a:lnTo>
                    <a:cubicBezTo>
                      <a:pt x="838200" y="88900"/>
                      <a:pt x="736600" y="0"/>
                      <a:pt x="622300" y="0"/>
                    </a:cubicBezTo>
                    <a:moveTo>
                      <a:pt x="406400" y="965200"/>
                    </a:moveTo>
                    <a:cubicBezTo>
                      <a:pt x="406400" y="965200"/>
                      <a:pt x="393700" y="952500"/>
                      <a:pt x="393700" y="965200"/>
                    </a:cubicBezTo>
                    <a:lnTo>
                      <a:pt x="241300" y="1320800"/>
                    </a:lnTo>
                    <a:cubicBezTo>
                      <a:pt x="215900" y="1371600"/>
                      <a:pt x="165100" y="1409700"/>
                      <a:pt x="101600" y="1409700"/>
                    </a:cubicBezTo>
                    <a:lnTo>
                      <a:pt x="38100" y="1409700"/>
                    </a:lnTo>
                    <a:cubicBezTo>
                      <a:pt x="25400" y="1409700"/>
                      <a:pt x="12700" y="1409700"/>
                      <a:pt x="12700" y="1397000"/>
                    </a:cubicBezTo>
                    <a:cubicBezTo>
                      <a:pt x="0" y="1384300"/>
                      <a:pt x="0" y="1371600"/>
                      <a:pt x="12700" y="1358900"/>
                    </a:cubicBezTo>
                    <a:lnTo>
                      <a:pt x="203200" y="914400"/>
                    </a:lnTo>
                    <a:lnTo>
                      <a:pt x="266700" y="736600"/>
                    </a:lnTo>
                    <a:cubicBezTo>
                      <a:pt x="317500" y="635000"/>
                      <a:pt x="419100" y="558800"/>
                      <a:pt x="533400" y="558800"/>
                    </a:cubicBezTo>
                    <a:lnTo>
                      <a:pt x="711200" y="558800"/>
                    </a:lnTo>
                    <a:cubicBezTo>
                      <a:pt x="825500" y="558800"/>
                      <a:pt x="927100" y="635000"/>
                      <a:pt x="977900" y="736600"/>
                    </a:cubicBezTo>
                    <a:lnTo>
                      <a:pt x="1041400" y="914400"/>
                    </a:lnTo>
                    <a:lnTo>
                      <a:pt x="1231900" y="1358900"/>
                    </a:lnTo>
                    <a:cubicBezTo>
                      <a:pt x="1244600" y="1371600"/>
                      <a:pt x="1244600" y="1384300"/>
                      <a:pt x="1231900" y="1397000"/>
                    </a:cubicBezTo>
                    <a:cubicBezTo>
                      <a:pt x="1231900" y="1409700"/>
                      <a:pt x="1219200" y="1409700"/>
                      <a:pt x="1206500" y="1409700"/>
                    </a:cubicBezTo>
                    <a:lnTo>
                      <a:pt x="1143000" y="1409700"/>
                    </a:lnTo>
                    <a:cubicBezTo>
                      <a:pt x="1079500" y="1409700"/>
                      <a:pt x="1028700" y="1371600"/>
                      <a:pt x="1003300" y="1320800"/>
                    </a:cubicBezTo>
                    <a:lnTo>
                      <a:pt x="850900" y="965200"/>
                    </a:lnTo>
                    <a:cubicBezTo>
                      <a:pt x="850900" y="952500"/>
                      <a:pt x="838200" y="965200"/>
                      <a:pt x="838200" y="965200"/>
                    </a:cubicBezTo>
                    <a:lnTo>
                      <a:pt x="901700" y="1409700"/>
                    </a:lnTo>
                    <a:lnTo>
                      <a:pt x="977900" y="2222500"/>
                    </a:lnTo>
                    <a:cubicBezTo>
                      <a:pt x="977900" y="2235200"/>
                      <a:pt x="965200" y="2235200"/>
                      <a:pt x="965200" y="2247900"/>
                    </a:cubicBezTo>
                    <a:cubicBezTo>
                      <a:pt x="952500" y="2247900"/>
                      <a:pt x="952500" y="2260600"/>
                      <a:pt x="939800" y="2260600"/>
                    </a:cubicBezTo>
                    <a:lnTo>
                      <a:pt x="889000" y="2260600"/>
                    </a:lnTo>
                    <a:cubicBezTo>
                      <a:pt x="812800" y="2260600"/>
                      <a:pt x="749300" y="2209800"/>
                      <a:pt x="749300" y="2133600"/>
                    </a:cubicBezTo>
                    <a:lnTo>
                      <a:pt x="635000" y="1447800"/>
                    </a:lnTo>
                    <a:cubicBezTo>
                      <a:pt x="622300" y="1447800"/>
                      <a:pt x="622300" y="1447800"/>
                      <a:pt x="609600" y="1447800"/>
                    </a:cubicBezTo>
                    <a:lnTo>
                      <a:pt x="495300" y="2133600"/>
                    </a:lnTo>
                    <a:cubicBezTo>
                      <a:pt x="495300" y="2209800"/>
                      <a:pt x="431800" y="2260600"/>
                      <a:pt x="355600" y="2260600"/>
                    </a:cubicBezTo>
                    <a:lnTo>
                      <a:pt x="304800" y="2260600"/>
                    </a:lnTo>
                    <a:cubicBezTo>
                      <a:pt x="292100" y="2260600"/>
                      <a:pt x="292100" y="2247900"/>
                      <a:pt x="279400" y="2247900"/>
                    </a:cubicBezTo>
                    <a:cubicBezTo>
                      <a:pt x="279400" y="2235200"/>
                      <a:pt x="266700" y="2235200"/>
                      <a:pt x="266700" y="2222500"/>
                    </a:cubicBezTo>
                    <a:lnTo>
                      <a:pt x="342900" y="1409700"/>
                    </a:lnTo>
                    <a:lnTo>
                      <a:pt x="406400" y="965200"/>
                    </a:lnTo>
                  </a:path>
                </a:pathLst>
              </a:custGeom>
              <a:solidFill>
                <a:srgbClr val="00BFA8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12700" y="0"/>
                <a:ext cx="20802600" cy="4648200"/>
              </a:xfrm>
              <a:custGeom>
                <a:avLst/>
                <a:gdLst/>
                <a:ahLst/>
                <a:cxnLst/>
                <a:rect l="l" t="t" r="r" b="b"/>
                <a:pathLst>
                  <a:path w="20802600" h="4648200">
                    <a:moveTo>
                      <a:pt x="2019300" y="0"/>
                    </a:moveTo>
                    <a:cubicBezTo>
                      <a:pt x="1905000" y="0"/>
                      <a:pt x="1803400" y="88900"/>
                      <a:pt x="1803400" y="215900"/>
                    </a:cubicBezTo>
                    <a:lnTo>
                      <a:pt x="1803400" y="279400"/>
                    </a:lnTo>
                    <a:cubicBezTo>
                      <a:pt x="1803400" y="393700"/>
                      <a:pt x="1905000" y="495300"/>
                      <a:pt x="2019300" y="495300"/>
                    </a:cubicBezTo>
                    <a:cubicBezTo>
                      <a:pt x="2133600" y="495300"/>
                      <a:pt x="2235200" y="393700"/>
                      <a:pt x="2235200" y="279400"/>
                    </a:cubicBezTo>
                    <a:lnTo>
                      <a:pt x="2235200" y="215900"/>
                    </a:lnTo>
                    <a:cubicBezTo>
                      <a:pt x="2235200" y="88900"/>
                      <a:pt x="2133600" y="0"/>
                      <a:pt x="2019300" y="0"/>
                    </a:cubicBezTo>
                    <a:moveTo>
                      <a:pt x="1803400" y="965200"/>
                    </a:moveTo>
                    <a:cubicBezTo>
                      <a:pt x="1803400" y="965200"/>
                      <a:pt x="1790700" y="952500"/>
                      <a:pt x="1790700" y="965200"/>
                    </a:cubicBezTo>
                    <a:lnTo>
                      <a:pt x="1638300" y="1320800"/>
                    </a:lnTo>
                    <a:cubicBezTo>
                      <a:pt x="1612900" y="1371600"/>
                      <a:pt x="1562100" y="1409700"/>
                      <a:pt x="1498600" y="1409700"/>
                    </a:cubicBezTo>
                    <a:lnTo>
                      <a:pt x="1435100" y="1409700"/>
                    </a:lnTo>
                    <a:cubicBezTo>
                      <a:pt x="1422400" y="1409700"/>
                      <a:pt x="1409700" y="1409700"/>
                      <a:pt x="1409700" y="1397000"/>
                    </a:cubicBezTo>
                    <a:cubicBezTo>
                      <a:pt x="1397000" y="1384300"/>
                      <a:pt x="1397000" y="1371600"/>
                      <a:pt x="1409700" y="1358900"/>
                    </a:cubicBezTo>
                    <a:lnTo>
                      <a:pt x="1600200" y="914400"/>
                    </a:lnTo>
                    <a:lnTo>
                      <a:pt x="1663700" y="736600"/>
                    </a:lnTo>
                    <a:cubicBezTo>
                      <a:pt x="1714500" y="635000"/>
                      <a:pt x="1816100" y="558800"/>
                      <a:pt x="1930400" y="558800"/>
                    </a:cubicBezTo>
                    <a:lnTo>
                      <a:pt x="2108200" y="558800"/>
                    </a:lnTo>
                    <a:cubicBezTo>
                      <a:pt x="2222500" y="558800"/>
                      <a:pt x="2324100" y="635000"/>
                      <a:pt x="2374900" y="736600"/>
                    </a:cubicBezTo>
                    <a:lnTo>
                      <a:pt x="2438400" y="914400"/>
                    </a:lnTo>
                    <a:lnTo>
                      <a:pt x="2628900" y="1358900"/>
                    </a:lnTo>
                    <a:cubicBezTo>
                      <a:pt x="2641600" y="1371600"/>
                      <a:pt x="2641600" y="1384300"/>
                      <a:pt x="2628900" y="1397000"/>
                    </a:cubicBezTo>
                    <a:cubicBezTo>
                      <a:pt x="2628900" y="1409700"/>
                      <a:pt x="2616200" y="1409700"/>
                      <a:pt x="2603500" y="1409700"/>
                    </a:cubicBezTo>
                    <a:lnTo>
                      <a:pt x="2540000" y="1409700"/>
                    </a:lnTo>
                    <a:cubicBezTo>
                      <a:pt x="2476500" y="1409700"/>
                      <a:pt x="2425700" y="1371600"/>
                      <a:pt x="2400300" y="1320800"/>
                    </a:cubicBezTo>
                    <a:lnTo>
                      <a:pt x="2247900" y="965200"/>
                    </a:lnTo>
                    <a:cubicBezTo>
                      <a:pt x="2247900" y="952500"/>
                      <a:pt x="2235200" y="965200"/>
                      <a:pt x="2235200" y="965200"/>
                    </a:cubicBezTo>
                    <a:lnTo>
                      <a:pt x="2298700" y="1409700"/>
                    </a:lnTo>
                    <a:lnTo>
                      <a:pt x="2374900" y="2222500"/>
                    </a:lnTo>
                    <a:cubicBezTo>
                      <a:pt x="2374900" y="2235200"/>
                      <a:pt x="2362200" y="2235200"/>
                      <a:pt x="2362200" y="2247900"/>
                    </a:cubicBezTo>
                    <a:cubicBezTo>
                      <a:pt x="2349500" y="2247900"/>
                      <a:pt x="2349500" y="2260600"/>
                      <a:pt x="2336800" y="2260600"/>
                    </a:cubicBezTo>
                    <a:lnTo>
                      <a:pt x="2286000" y="2260600"/>
                    </a:lnTo>
                    <a:cubicBezTo>
                      <a:pt x="2209800" y="2260600"/>
                      <a:pt x="2146300" y="2209800"/>
                      <a:pt x="2146300" y="2133600"/>
                    </a:cubicBezTo>
                    <a:lnTo>
                      <a:pt x="2032000" y="1447800"/>
                    </a:lnTo>
                    <a:cubicBezTo>
                      <a:pt x="2019300" y="1447800"/>
                      <a:pt x="2019300" y="1447800"/>
                      <a:pt x="2006600" y="1447800"/>
                    </a:cubicBezTo>
                    <a:lnTo>
                      <a:pt x="1892300" y="2133600"/>
                    </a:lnTo>
                    <a:cubicBezTo>
                      <a:pt x="1892300" y="2209800"/>
                      <a:pt x="1828800" y="2260600"/>
                      <a:pt x="1752600" y="2260600"/>
                    </a:cubicBezTo>
                    <a:lnTo>
                      <a:pt x="1701800" y="2260600"/>
                    </a:lnTo>
                    <a:cubicBezTo>
                      <a:pt x="1689100" y="2260600"/>
                      <a:pt x="1689100" y="2247900"/>
                      <a:pt x="1676400" y="2247900"/>
                    </a:cubicBezTo>
                    <a:cubicBezTo>
                      <a:pt x="1676400" y="2235200"/>
                      <a:pt x="1663700" y="2235200"/>
                      <a:pt x="1663700" y="2222500"/>
                    </a:cubicBezTo>
                    <a:lnTo>
                      <a:pt x="1739900" y="1409700"/>
                    </a:lnTo>
                    <a:lnTo>
                      <a:pt x="1803400" y="965200"/>
                    </a:lnTo>
                    <a:moveTo>
                      <a:pt x="3416300" y="0"/>
                    </a:moveTo>
                    <a:cubicBezTo>
                      <a:pt x="3302000" y="0"/>
                      <a:pt x="3200400" y="88900"/>
                      <a:pt x="3200400" y="215900"/>
                    </a:cubicBezTo>
                    <a:lnTo>
                      <a:pt x="3200400" y="279400"/>
                    </a:lnTo>
                    <a:cubicBezTo>
                      <a:pt x="3200400" y="393700"/>
                      <a:pt x="3302000" y="495300"/>
                      <a:pt x="3416300" y="495300"/>
                    </a:cubicBezTo>
                    <a:cubicBezTo>
                      <a:pt x="3530600" y="495300"/>
                      <a:pt x="3632200" y="393700"/>
                      <a:pt x="3632200" y="279400"/>
                    </a:cubicBezTo>
                    <a:lnTo>
                      <a:pt x="3632200" y="215900"/>
                    </a:lnTo>
                    <a:cubicBezTo>
                      <a:pt x="3632200" y="88900"/>
                      <a:pt x="3530600" y="0"/>
                      <a:pt x="3416300" y="0"/>
                    </a:cubicBezTo>
                    <a:moveTo>
                      <a:pt x="3200400" y="965200"/>
                    </a:moveTo>
                    <a:cubicBezTo>
                      <a:pt x="3200400" y="965200"/>
                      <a:pt x="3187700" y="952500"/>
                      <a:pt x="3187700" y="965200"/>
                    </a:cubicBezTo>
                    <a:lnTo>
                      <a:pt x="3035300" y="1320800"/>
                    </a:lnTo>
                    <a:cubicBezTo>
                      <a:pt x="3009900" y="1371600"/>
                      <a:pt x="2959100" y="1409700"/>
                      <a:pt x="2895600" y="1409700"/>
                    </a:cubicBezTo>
                    <a:lnTo>
                      <a:pt x="2832100" y="1409700"/>
                    </a:lnTo>
                    <a:cubicBezTo>
                      <a:pt x="2819400" y="1409700"/>
                      <a:pt x="2806700" y="1409700"/>
                      <a:pt x="2806700" y="1397000"/>
                    </a:cubicBezTo>
                    <a:cubicBezTo>
                      <a:pt x="2794000" y="1384300"/>
                      <a:pt x="2794000" y="1371600"/>
                      <a:pt x="2806700" y="1358900"/>
                    </a:cubicBezTo>
                    <a:lnTo>
                      <a:pt x="2997200" y="914400"/>
                    </a:lnTo>
                    <a:lnTo>
                      <a:pt x="3060700" y="736600"/>
                    </a:lnTo>
                    <a:cubicBezTo>
                      <a:pt x="3111500" y="635000"/>
                      <a:pt x="3213100" y="558800"/>
                      <a:pt x="3327400" y="558800"/>
                    </a:cubicBezTo>
                    <a:lnTo>
                      <a:pt x="3505200" y="558800"/>
                    </a:lnTo>
                    <a:cubicBezTo>
                      <a:pt x="3619500" y="558800"/>
                      <a:pt x="3721100" y="635000"/>
                      <a:pt x="3771900" y="736600"/>
                    </a:cubicBezTo>
                    <a:lnTo>
                      <a:pt x="3835400" y="914400"/>
                    </a:lnTo>
                    <a:lnTo>
                      <a:pt x="4025900" y="1358900"/>
                    </a:lnTo>
                    <a:cubicBezTo>
                      <a:pt x="4038600" y="1371600"/>
                      <a:pt x="4038600" y="1384300"/>
                      <a:pt x="4025900" y="1397000"/>
                    </a:cubicBezTo>
                    <a:cubicBezTo>
                      <a:pt x="4025900" y="1409700"/>
                      <a:pt x="4013200" y="1409700"/>
                      <a:pt x="4000500" y="1409700"/>
                    </a:cubicBezTo>
                    <a:lnTo>
                      <a:pt x="3937000" y="1409700"/>
                    </a:lnTo>
                    <a:cubicBezTo>
                      <a:pt x="3873500" y="1409700"/>
                      <a:pt x="3822700" y="1371600"/>
                      <a:pt x="3797300" y="1320800"/>
                    </a:cubicBezTo>
                    <a:lnTo>
                      <a:pt x="3644900" y="965200"/>
                    </a:lnTo>
                    <a:cubicBezTo>
                      <a:pt x="3644900" y="952500"/>
                      <a:pt x="3632200" y="965200"/>
                      <a:pt x="3632200" y="965200"/>
                    </a:cubicBezTo>
                    <a:lnTo>
                      <a:pt x="3695700" y="1409700"/>
                    </a:lnTo>
                    <a:lnTo>
                      <a:pt x="3771900" y="2222500"/>
                    </a:lnTo>
                    <a:cubicBezTo>
                      <a:pt x="3771900" y="2235200"/>
                      <a:pt x="3759200" y="2235200"/>
                      <a:pt x="3759200" y="2247900"/>
                    </a:cubicBezTo>
                    <a:cubicBezTo>
                      <a:pt x="3746500" y="2247900"/>
                      <a:pt x="3746500" y="2260600"/>
                      <a:pt x="3733800" y="2260600"/>
                    </a:cubicBezTo>
                    <a:lnTo>
                      <a:pt x="3683000" y="2260600"/>
                    </a:lnTo>
                    <a:cubicBezTo>
                      <a:pt x="3606800" y="2260600"/>
                      <a:pt x="3543300" y="2209800"/>
                      <a:pt x="3543300" y="2133600"/>
                    </a:cubicBezTo>
                    <a:lnTo>
                      <a:pt x="3429000" y="1447800"/>
                    </a:lnTo>
                    <a:cubicBezTo>
                      <a:pt x="3416300" y="1447800"/>
                      <a:pt x="3416300" y="1447800"/>
                      <a:pt x="3403600" y="1447800"/>
                    </a:cubicBezTo>
                    <a:lnTo>
                      <a:pt x="3289300" y="2133600"/>
                    </a:lnTo>
                    <a:cubicBezTo>
                      <a:pt x="3289300" y="2209800"/>
                      <a:pt x="3225800" y="2260600"/>
                      <a:pt x="3149600" y="2260600"/>
                    </a:cubicBezTo>
                    <a:lnTo>
                      <a:pt x="3098800" y="2260600"/>
                    </a:lnTo>
                    <a:cubicBezTo>
                      <a:pt x="3086100" y="2260600"/>
                      <a:pt x="3086100" y="2247900"/>
                      <a:pt x="3073400" y="2247900"/>
                    </a:cubicBezTo>
                    <a:cubicBezTo>
                      <a:pt x="3073400" y="2235200"/>
                      <a:pt x="3060700" y="2235200"/>
                      <a:pt x="3060700" y="2222500"/>
                    </a:cubicBezTo>
                    <a:lnTo>
                      <a:pt x="3136900" y="1409700"/>
                    </a:lnTo>
                    <a:lnTo>
                      <a:pt x="3200400" y="965200"/>
                    </a:lnTo>
                    <a:moveTo>
                      <a:pt x="4813300" y="0"/>
                    </a:moveTo>
                    <a:cubicBezTo>
                      <a:pt x="4699000" y="0"/>
                      <a:pt x="4597400" y="88900"/>
                      <a:pt x="4597400" y="215900"/>
                    </a:cubicBezTo>
                    <a:lnTo>
                      <a:pt x="4597400" y="279400"/>
                    </a:lnTo>
                    <a:cubicBezTo>
                      <a:pt x="4597400" y="393700"/>
                      <a:pt x="4699000" y="495300"/>
                      <a:pt x="4813300" y="495300"/>
                    </a:cubicBezTo>
                    <a:cubicBezTo>
                      <a:pt x="4927600" y="495300"/>
                      <a:pt x="5029200" y="393700"/>
                      <a:pt x="5029200" y="279400"/>
                    </a:cubicBezTo>
                    <a:lnTo>
                      <a:pt x="5029200" y="215900"/>
                    </a:lnTo>
                    <a:cubicBezTo>
                      <a:pt x="5029200" y="88900"/>
                      <a:pt x="4927600" y="0"/>
                      <a:pt x="4813300" y="0"/>
                    </a:cubicBezTo>
                    <a:moveTo>
                      <a:pt x="4597400" y="965200"/>
                    </a:moveTo>
                    <a:cubicBezTo>
                      <a:pt x="4597400" y="965200"/>
                      <a:pt x="4584700" y="952500"/>
                      <a:pt x="4584700" y="965200"/>
                    </a:cubicBezTo>
                    <a:lnTo>
                      <a:pt x="4432300" y="1320800"/>
                    </a:lnTo>
                    <a:cubicBezTo>
                      <a:pt x="4406900" y="1371600"/>
                      <a:pt x="4356100" y="1409700"/>
                      <a:pt x="4292600" y="1409700"/>
                    </a:cubicBezTo>
                    <a:lnTo>
                      <a:pt x="4229100" y="1409700"/>
                    </a:lnTo>
                    <a:cubicBezTo>
                      <a:pt x="4216400" y="1409700"/>
                      <a:pt x="4203700" y="1409700"/>
                      <a:pt x="4203700" y="1397000"/>
                    </a:cubicBezTo>
                    <a:cubicBezTo>
                      <a:pt x="4191000" y="1384300"/>
                      <a:pt x="4191000" y="1371600"/>
                      <a:pt x="4203700" y="1358900"/>
                    </a:cubicBezTo>
                    <a:lnTo>
                      <a:pt x="4394200" y="914400"/>
                    </a:lnTo>
                    <a:lnTo>
                      <a:pt x="4457700" y="736600"/>
                    </a:lnTo>
                    <a:cubicBezTo>
                      <a:pt x="4508500" y="635000"/>
                      <a:pt x="4610100" y="558800"/>
                      <a:pt x="4724400" y="558800"/>
                    </a:cubicBezTo>
                    <a:lnTo>
                      <a:pt x="4902200" y="558800"/>
                    </a:lnTo>
                    <a:cubicBezTo>
                      <a:pt x="5016500" y="558800"/>
                      <a:pt x="5118100" y="635000"/>
                      <a:pt x="5168900" y="736600"/>
                    </a:cubicBezTo>
                    <a:lnTo>
                      <a:pt x="5232400" y="914400"/>
                    </a:lnTo>
                    <a:lnTo>
                      <a:pt x="5422900" y="1358900"/>
                    </a:lnTo>
                    <a:cubicBezTo>
                      <a:pt x="5435600" y="1371600"/>
                      <a:pt x="5435600" y="1384300"/>
                      <a:pt x="5422900" y="1397000"/>
                    </a:cubicBezTo>
                    <a:cubicBezTo>
                      <a:pt x="5422900" y="1409700"/>
                      <a:pt x="5410200" y="1409700"/>
                      <a:pt x="5397500" y="1409700"/>
                    </a:cubicBezTo>
                    <a:lnTo>
                      <a:pt x="5334000" y="1409700"/>
                    </a:lnTo>
                    <a:cubicBezTo>
                      <a:pt x="5270500" y="1409700"/>
                      <a:pt x="5219700" y="1371600"/>
                      <a:pt x="5194300" y="1320800"/>
                    </a:cubicBezTo>
                    <a:lnTo>
                      <a:pt x="5041900" y="965200"/>
                    </a:lnTo>
                    <a:cubicBezTo>
                      <a:pt x="5041900" y="952500"/>
                      <a:pt x="5029200" y="965200"/>
                      <a:pt x="5029200" y="965200"/>
                    </a:cubicBezTo>
                    <a:lnTo>
                      <a:pt x="5092700" y="1409700"/>
                    </a:lnTo>
                    <a:lnTo>
                      <a:pt x="5168900" y="2222500"/>
                    </a:lnTo>
                    <a:cubicBezTo>
                      <a:pt x="5168900" y="2235200"/>
                      <a:pt x="5156200" y="2235200"/>
                      <a:pt x="5156200" y="2247900"/>
                    </a:cubicBezTo>
                    <a:cubicBezTo>
                      <a:pt x="5143500" y="2247900"/>
                      <a:pt x="5143500" y="2260600"/>
                      <a:pt x="5130800" y="2260600"/>
                    </a:cubicBezTo>
                    <a:lnTo>
                      <a:pt x="5080000" y="2260600"/>
                    </a:lnTo>
                    <a:cubicBezTo>
                      <a:pt x="5003800" y="2260600"/>
                      <a:pt x="4940300" y="2209800"/>
                      <a:pt x="4940300" y="2133600"/>
                    </a:cubicBezTo>
                    <a:lnTo>
                      <a:pt x="4826000" y="1447800"/>
                    </a:lnTo>
                    <a:cubicBezTo>
                      <a:pt x="4813300" y="1447800"/>
                      <a:pt x="4813300" y="1447800"/>
                      <a:pt x="4800600" y="1447800"/>
                    </a:cubicBezTo>
                    <a:lnTo>
                      <a:pt x="4686300" y="2133600"/>
                    </a:lnTo>
                    <a:cubicBezTo>
                      <a:pt x="4686300" y="2209800"/>
                      <a:pt x="4622800" y="2260600"/>
                      <a:pt x="4546600" y="2260600"/>
                    </a:cubicBezTo>
                    <a:lnTo>
                      <a:pt x="4495800" y="2260600"/>
                    </a:lnTo>
                    <a:cubicBezTo>
                      <a:pt x="4483100" y="2260600"/>
                      <a:pt x="4483100" y="2247900"/>
                      <a:pt x="4470400" y="2247900"/>
                    </a:cubicBezTo>
                    <a:cubicBezTo>
                      <a:pt x="4470400" y="2235200"/>
                      <a:pt x="4457700" y="2235200"/>
                      <a:pt x="4457700" y="2222500"/>
                    </a:cubicBezTo>
                    <a:lnTo>
                      <a:pt x="4533900" y="1409700"/>
                    </a:lnTo>
                    <a:lnTo>
                      <a:pt x="4597400" y="965200"/>
                    </a:lnTo>
                    <a:moveTo>
                      <a:pt x="6210300" y="0"/>
                    </a:moveTo>
                    <a:cubicBezTo>
                      <a:pt x="6096000" y="0"/>
                      <a:pt x="5994400" y="88900"/>
                      <a:pt x="5994400" y="215900"/>
                    </a:cubicBezTo>
                    <a:lnTo>
                      <a:pt x="5994400" y="279400"/>
                    </a:lnTo>
                    <a:cubicBezTo>
                      <a:pt x="5994400" y="393700"/>
                      <a:pt x="6096000" y="495300"/>
                      <a:pt x="6210300" y="495300"/>
                    </a:cubicBezTo>
                    <a:cubicBezTo>
                      <a:pt x="6324600" y="495300"/>
                      <a:pt x="6426200" y="393700"/>
                      <a:pt x="6426200" y="279400"/>
                    </a:cubicBezTo>
                    <a:lnTo>
                      <a:pt x="6426200" y="215900"/>
                    </a:lnTo>
                    <a:cubicBezTo>
                      <a:pt x="6426200" y="88900"/>
                      <a:pt x="6324600" y="0"/>
                      <a:pt x="6210300" y="0"/>
                    </a:cubicBezTo>
                    <a:moveTo>
                      <a:pt x="5994400" y="965200"/>
                    </a:moveTo>
                    <a:cubicBezTo>
                      <a:pt x="5994400" y="965200"/>
                      <a:pt x="5981700" y="952500"/>
                      <a:pt x="5981700" y="965200"/>
                    </a:cubicBezTo>
                    <a:lnTo>
                      <a:pt x="5829300" y="1320800"/>
                    </a:lnTo>
                    <a:cubicBezTo>
                      <a:pt x="5803900" y="1371600"/>
                      <a:pt x="5753100" y="1409700"/>
                      <a:pt x="5689600" y="1409700"/>
                    </a:cubicBezTo>
                    <a:lnTo>
                      <a:pt x="5626100" y="1409700"/>
                    </a:lnTo>
                    <a:cubicBezTo>
                      <a:pt x="5613400" y="1409700"/>
                      <a:pt x="5600700" y="1409700"/>
                      <a:pt x="5600700" y="1397000"/>
                    </a:cubicBezTo>
                    <a:cubicBezTo>
                      <a:pt x="5588000" y="1384300"/>
                      <a:pt x="5588000" y="1371600"/>
                      <a:pt x="5600700" y="1358900"/>
                    </a:cubicBezTo>
                    <a:lnTo>
                      <a:pt x="5791200" y="914400"/>
                    </a:lnTo>
                    <a:lnTo>
                      <a:pt x="5854700" y="736600"/>
                    </a:lnTo>
                    <a:cubicBezTo>
                      <a:pt x="5905500" y="635000"/>
                      <a:pt x="6007100" y="558800"/>
                      <a:pt x="6121400" y="558800"/>
                    </a:cubicBezTo>
                    <a:lnTo>
                      <a:pt x="6299200" y="558800"/>
                    </a:lnTo>
                    <a:cubicBezTo>
                      <a:pt x="6413500" y="558800"/>
                      <a:pt x="6515100" y="635000"/>
                      <a:pt x="6565900" y="736600"/>
                    </a:cubicBezTo>
                    <a:lnTo>
                      <a:pt x="6629400" y="914400"/>
                    </a:lnTo>
                    <a:lnTo>
                      <a:pt x="6819900" y="1358900"/>
                    </a:lnTo>
                    <a:cubicBezTo>
                      <a:pt x="6832600" y="1371600"/>
                      <a:pt x="6832600" y="1384300"/>
                      <a:pt x="6819900" y="1397000"/>
                    </a:cubicBezTo>
                    <a:cubicBezTo>
                      <a:pt x="6819900" y="1409700"/>
                      <a:pt x="6807200" y="1409700"/>
                      <a:pt x="6794500" y="1409700"/>
                    </a:cubicBezTo>
                    <a:lnTo>
                      <a:pt x="6731000" y="1409700"/>
                    </a:lnTo>
                    <a:cubicBezTo>
                      <a:pt x="6667500" y="1409700"/>
                      <a:pt x="6616700" y="1371600"/>
                      <a:pt x="6591300" y="1320800"/>
                    </a:cubicBezTo>
                    <a:lnTo>
                      <a:pt x="6438900" y="965200"/>
                    </a:lnTo>
                    <a:cubicBezTo>
                      <a:pt x="6438900" y="952500"/>
                      <a:pt x="6426200" y="965200"/>
                      <a:pt x="6426200" y="965200"/>
                    </a:cubicBezTo>
                    <a:lnTo>
                      <a:pt x="6489700" y="1409700"/>
                    </a:lnTo>
                    <a:lnTo>
                      <a:pt x="6565900" y="2222500"/>
                    </a:lnTo>
                    <a:cubicBezTo>
                      <a:pt x="6565900" y="2235200"/>
                      <a:pt x="6553200" y="2235200"/>
                      <a:pt x="6553200" y="2247900"/>
                    </a:cubicBezTo>
                    <a:cubicBezTo>
                      <a:pt x="6540500" y="2247900"/>
                      <a:pt x="6540500" y="2260600"/>
                      <a:pt x="6527800" y="2260600"/>
                    </a:cubicBezTo>
                    <a:lnTo>
                      <a:pt x="6477000" y="2260600"/>
                    </a:lnTo>
                    <a:cubicBezTo>
                      <a:pt x="6400800" y="2260600"/>
                      <a:pt x="6337300" y="2209800"/>
                      <a:pt x="6337300" y="2133600"/>
                    </a:cubicBezTo>
                    <a:lnTo>
                      <a:pt x="6223000" y="1447800"/>
                    </a:lnTo>
                    <a:cubicBezTo>
                      <a:pt x="6210300" y="1447800"/>
                      <a:pt x="6210300" y="1447800"/>
                      <a:pt x="6197600" y="1447800"/>
                    </a:cubicBezTo>
                    <a:lnTo>
                      <a:pt x="6083300" y="2133600"/>
                    </a:lnTo>
                    <a:cubicBezTo>
                      <a:pt x="6083300" y="2209800"/>
                      <a:pt x="6019800" y="2260600"/>
                      <a:pt x="5943600" y="2260600"/>
                    </a:cubicBezTo>
                    <a:lnTo>
                      <a:pt x="5892800" y="2260600"/>
                    </a:lnTo>
                    <a:cubicBezTo>
                      <a:pt x="5880100" y="2260600"/>
                      <a:pt x="5880100" y="2247900"/>
                      <a:pt x="5867400" y="2247900"/>
                    </a:cubicBezTo>
                    <a:cubicBezTo>
                      <a:pt x="5867400" y="2235200"/>
                      <a:pt x="5854700" y="2235200"/>
                      <a:pt x="5854700" y="2222500"/>
                    </a:cubicBezTo>
                    <a:lnTo>
                      <a:pt x="5930900" y="1409700"/>
                    </a:lnTo>
                    <a:lnTo>
                      <a:pt x="5994400" y="965200"/>
                    </a:lnTo>
                    <a:moveTo>
                      <a:pt x="7607300" y="0"/>
                    </a:moveTo>
                    <a:cubicBezTo>
                      <a:pt x="7493000" y="0"/>
                      <a:pt x="7391400" y="88900"/>
                      <a:pt x="7391400" y="215900"/>
                    </a:cubicBezTo>
                    <a:lnTo>
                      <a:pt x="7391400" y="279400"/>
                    </a:lnTo>
                    <a:cubicBezTo>
                      <a:pt x="7391400" y="393700"/>
                      <a:pt x="7493000" y="495300"/>
                      <a:pt x="7607300" y="495300"/>
                    </a:cubicBezTo>
                    <a:cubicBezTo>
                      <a:pt x="7721600" y="495300"/>
                      <a:pt x="7823200" y="393700"/>
                      <a:pt x="7823200" y="279400"/>
                    </a:cubicBezTo>
                    <a:lnTo>
                      <a:pt x="7823200" y="215900"/>
                    </a:lnTo>
                    <a:cubicBezTo>
                      <a:pt x="7823200" y="88900"/>
                      <a:pt x="7721600" y="0"/>
                      <a:pt x="7607300" y="0"/>
                    </a:cubicBezTo>
                    <a:moveTo>
                      <a:pt x="7391400" y="965200"/>
                    </a:moveTo>
                    <a:cubicBezTo>
                      <a:pt x="7391400" y="965200"/>
                      <a:pt x="7378700" y="952500"/>
                      <a:pt x="7378700" y="965200"/>
                    </a:cubicBezTo>
                    <a:lnTo>
                      <a:pt x="7226300" y="1320800"/>
                    </a:lnTo>
                    <a:cubicBezTo>
                      <a:pt x="7200900" y="1371600"/>
                      <a:pt x="7150100" y="1409700"/>
                      <a:pt x="7086600" y="1409700"/>
                    </a:cubicBezTo>
                    <a:lnTo>
                      <a:pt x="7023100" y="1409700"/>
                    </a:lnTo>
                    <a:cubicBezTo>
                      <a:pt x="7010400" y="1409700"/>
                      <a:pt x="6997700" y="1409700"/>
                      <a:pt x="6997700" y="1397000"/>
                    </a:cubicBezTo>
                    <a:cubicBezTo>
                      <a:pt x="6985000" y="1384300"/>
                      <a:pt x="6985000" y="1371600"/>
                      <a:pt x="6997700" y="1358900"/>
                    </a:cubicBezTo>
                    <a:lnTo>
                      <a:pt x="7188200" y="914400"/>
                    </a:lnTo>
                    <a:lnTo>
                      <a:pt x="7251700" y="736600"/>
                    </a:lnTo>
                    <a:cubicBezTo>
                      <a:pt x="7302500" y="635000"/>
                      <a:pt x="7404100" y="558800"/>
                      <a:pt x="7518400" y="558800"/>
                    </a:cubicBezTo>
                    <a:lnTo>
                      <a:pt x="7696200" y="558800"/>
                    </a:lnTo>
                    <a:cubicBezTo>
                      <a:pt x="7810500" y="558800"/>
                      <a:pt x="7912100" y="635000"/>
                      <a:pt x="7962900" y="736600"/>
                    </a:cubicBezTo>
                    <a:lnTo>
                      <a:pt x="8026400" y="914400"/>
                    </a:lnTo>
                    <a:lnTo>
                      <a:pt x="8216900" y="1358900"/>
                    </a:lnTo>
                    <a:cubicBezTo>
                      <a:pt x="8229600" y="1371600"/>
                      <a:pt x="8229600" y="1384300"/>
                      <a:pt x="8216900" y="1397000"/>
                    </a:cubicBezTo>
                    <a:cubicBezTo>
                      <a:pt x="8216900" y="1409700"/>
                      <a:pt x="8204200" y="1409700"/>
                      <a:pt x="8191500" y="1409700"/>
                    </a:cubicBezTo>
                    <a:lnTo>
                      <a:pt x="8128000" y="1409700"/>
                    </a:lnTo>
                    <a:cubicBezTo>
                      <a:pt x="8064500" y="1409700"/>
                      <a:pt x="8013700" y="1371600"/>
                      <a:pt x="7988300" y="1320800"/>
                    </a:cubicBezTo>
                    <a:lnTo>
                      <a:pt x="7835900" y="965200"/>
                    </a:lnTo>
                    <a:cubicBezTo>
                      <a:pt x="7835900" y="952500"/>
                      <a:pt x="7823200" y="965200"/>
                      <a:pt x="7823200" y="965200"/>
                    </a:cubicBezTo>
                    <a:lnTo>
                      <a:pt x="7886700" y="1409700"/>
                    </a:lnTo>
                    <a:lnTo>
                      <a:pt x="7962900" y="2222500"/>
                    </a:lnTo>
                    <a:cubicBezTo>
                      <a:pt x="7962900" y="2235200"/>
                      <a:pt x="7950200" y="2235200"/>
                      <a:pt x="7950200" y="2247900"/>
                    </a:cubicBezTo>
                    <a:cubicBezTo>
                      <a:pt x="7937500" y="2247900"/>
                      <a:pt x="7937500" y="2260600"/>
                      <a:pt x="7924800" y="2260600"/>
                    </a:cubicBezTo>
                    <a:lnTo>
                      <a:pt x="7874000" y="2260600"/>
                    </a:lnTo>
                    <a:cubicBezTo>
                      <a:pt x="7797800" y="2260600"/>
                      <a:pt x="7734300" y="2209800"/>
                      <a:pt x="7734300" y="2133600"/>
                    </a:cubicBezTo>
                    <a:lnTo>
                      <a:pt x="7620000" y="1447800"/>
                    </a:lnTo>
                    <a:cubicBezTo>
                      <a:pt x="7607300" y="1447800"/>
                      <a:pt x="7607300" y="1447800"/>
                      <a:pt x="7594600" y="1447800"/>
                    </a:cubicBezTo>
                    <a:lnTo>
                      <a:pt x="7480300" y="2133600"/>
                    </a:lnTo>
                    <a:cubicBezTo>
                      <a:pt x="7480300" y="2209800"/>
                      <a:pt x="7416800" y="2260600"/>
                      <a:pt x="7340600" y="2260600"/>
                    </a:cubicBezTo>
                    <a:lnTo>
                      <a:pt x="7289800" y="2260600"/>
                    </a:lnTo>
                    <a:cubicBezTo>
                      <a:pt x="7277100" y="2260600"/>
                      <a:pt x="7277100" y="2247900"/>
                      <a:pt x="7264400" y="2247900"/>
                    </a:cubicBezTo>
                    <a:cubicBezTo>
                      <a:pt x="7264400" y="2235200"/>
                      <a:pt x="7251700" y="2235200"/>
                      <a:pt x="7251700" y="2222500"/>
                    </a:cubicBezTo>
                    <a:lnTo>
                      <a:pt x="7327900" y="1409700"/>
                    </a:lnTo>
                    <a:lnTo>
                      <a:pt x="7391400" y="965200"/>
                    </a:lnTo>
                    <a:moveTo>
                      <a:pt x="9004300" y="0"/>
                    </a:moveTo>
                    <a:cubicBezTo>
                      <a:pt x="8890000" y="0"/>
                      <a:pt x="8788400" y="88900"/>
                      <a:pt x="8788400" y="215900"/>
                    </a:cubicBezTo>
                    <a:lnTo>
                      <a:pt x="8788400" y="279400"/>
                    </a:lnTo>
                    <a:cubicBezTo>
                      <a:pt x="8788400" y="393700"/>
                      <a:pt x="8890000" y="495300"/>
                      <a:pt x="9004300" y="495300"/>
                    </a:cubicBezTo>
                    <a:cubicBezTo>
                      <a:pt x="9118600" y="495300"/>
                      <a:pt x="9220200" y="393700"/>
                      <a:pt x="9220200" y="279400"/>
                    </a:cubicBezTo>
                    <a:lnTo>
                      <a:pt x="9220200" y="215900"/>
                    </a:lnTo>
                    <a:cubicBezTo>
                      <a:pt x="9220200" y="88900"/>
                      <a:pt x="9118600" y="0"/>
                      <a:pt x="9004300" y="0"/>
                    </a:cubicBezTo>
                    <a:moveTo>
                      <a:pt x="8788400" y="965200"/>
                    </a:moveTo>
                    <a:cubicBezTo>
                      <a:pt x="8788400" y="965200"/>
                      <a:pt x="8775700" y="952500"/>
                      <a:pt x="8775700" y="965200"/>
                    </a:cubicBezTo>
                    <a:lnTo>
                      <a:pt x="8623300" y="1320800"/>
                    </a:lnTo>
                    <a:cubicBezTo>
                      <a:pt x="8597900" y="1371600"/>
                      <a:pt x="8547100" y="1409700"/>
                      <a:pt x="8483600" y="1409700"/>
                    </a:cubicBezTo>
                    <a:lnTo>
                      <a:pt x="8420100" y="1409700"/>
                    </a:lnTo>
                    <a:cubicBezTo>
                      <a:pt x="8407400" y="1409700"/>
                      <a:pt x="8394700" y="1409700"/>
                      <a:pt x="8394700" y="1397000"/>
                    </a:cubicBezTo>
                    <a:cubicBezTo>
                      <a:pt x="8382000" y="1384300"/>
                      <a:pt x="8382000" y="1371600"/>
                      <a:pt x="8394700" y="1358900"/>
                    </a:cubicBezTo>
                    <a:lnTo>
                      <a:pt x="8585200" y="914400"/>
                    </a:lnTo>
                    <a:lnTo>
                      <a:pt x="8648700" y="736600"/>
                    </a:lnTo>
                    <a:cubicBezTo>
                      <a:pt x="8699500" y="635000"/>
                      <a:pt x="8801100" y="558800"/>
                      <a:pt x="8915400" y="558800"/>
                    </a:cubicBezTo>
                    <a:lnTo>
                      <a:pt x="9093200" y="558800"/>
                    </a:lnTo>
                    <a:cubicBezTo>
                      <a:pt x="9207500" y="558800"/>
                      <a:pt x="9309100" y="635000"/>
                      <a:pt x="9359900" y="736600"/>
                    </a:cubicBezTo>
                    <a:lnTo>
                      <a:pt x="9423400" y="914400"/>
                    </a:lnTo>
                    <a:lnTo>
                      <a:pt x="9613900" y="1358900"/>
                    </a:lnTo>
                    <a:cubicBezTo>
                      <a:pt x="9626600" y="1371600"/>
                      <a:pt x="9626600" y="1384300"/>
                      <a:pt x="9613900" y="1397000"/>
                    </a:cubicBezTo>
                    <a:cubicBezTo>
                      <a:pt x="9613900" y="1409700"/>
                      <a:pt x="9601200" y="1409700"/>
                      <a:pt x="9588500" y="1409700"/>
                    </a:cubicBezTo>
                    <a:lnTo>
                      <a:pt x="9525000" y="1409700"/>
                    </a:lnTo>
                    <a:cubicBezTo>
                      <a:pt x="9461500" y="1409700"/>
                      <a:pt x="9410700" y="1371600"/>
                      <a:pt x="9385300" y="1320800"/>
                    </a:cubicBezTo>
                    <a:lnTo>
                      <a:pt x="9232900" y="965200"/>
                    </a:lnTo>
                    <a:cubicBezTo>
                      <a:pt x="9232900" y="952500"/>
                      <a:pt x="9220200" y="965200"/>
                      <a:pt x="9220200" y="965200"/>
                    </a:cubicBezTo>
                    <a:lnTo>
                      <a:pt x="9283700" y="1409700"/>
                    </a:lnTo>
                    <a:lnTo>
                      <a:pt x="9359900" y="2222500"/>
                    </a:lnTo>
                    <a:cubicBezTo>
                      <a:pt x="9359900" y="2235200"/>
                      <a:pt x="9347200" y="2235200"/>
                      <a:pt x="9347200" y="2247900"/>
                    </a:cubicBezTo>
                    <a:cubicBezTo>
                      <a:pt x="9334500" y="2247900"/>
                      <a:pt x="9334500" y="2260600"/>
                      <a:pt x="9321800" y="2260600"/>
                    </a:cubicBezTo>
                    <a:lnTo>
                      <a:pt x="9271000" y="2260600"/>
                    </a:lnTo>
                    <a:cubicBezTo>
                      <a:pt x="9194800" y="2260600"/>
                      <a:pt x="9131300" y="2209800"/>
                      <a:pt x="9131300" y="2133600"/>
                    </a:cubicBezTo>
                    <a:lnTo>
                      <a:pt x="9017000" y="1447800"/>
                    </a:lnTo>
                    <a:cubicBezTo>
                      <a:pt x="9004300" y="1447800"/>
                      <a:pt x="9004300" y="1447800"/>
                      <a:pt x="8991600" y="1447800"/>
                    </a:cubicBezTo>
                    <a:lnTo>
                      <a:pt x="8877300" y="2133600"/>
                    </a:lnTo>
                    <a:cubicBezTo>
                      <a:pt x="8877300" y="2209800"/>
                      <a:pt x="8813800" y="2260600"/>
                      <a:pt x="8737600" y="2260600"/>
                    </a:cubicBezTo>
                    <a:lnTo>
                      <a:pt x="8686800" y="2260600"/>
                    </a:lnTo>
                    <a:cubicBezTo>
                      <a:pt x="8674100" y="2260600"/>
                      <a:pt x="8674100" y="2247900"/>
                      <a:pt x="8661400" y="2247900"/>
                    </a:cubicBezTo>
                    <a:cubicBezTo>
                      <a:pt x="8661400" y="2235200"/>
                      <a:pt x="8648700" y="2235200"/>
                      <a:pt x="8648700" y="2222500"/>
                    </a:cubicBezTo>
                    <a:lnTo>
                      <a:pt x="8724900" y="1409700"/>
                    </a:lnTo>
                    <a:lnTo>
                      <a:pt x="8788400" y="965200"/>
                    </a:lnTo>
                    <a:moveTo>
                      <a:pt x="10401300" y="0"/>
                    </a:moveTo>
                    <a:cubicBezTo>
                      <a:pt x="10287000" y="0"/>
                      <a:pt x="10185400" y="88900"/>
                      <a:pt x="10185400" y="215900"/>
                    </a:cubicBezTo>
                    <a:lnTo>
                      <a:pt x="10185400" y="279400"/>
                    </a:lnTo>
                    <a:cubicBezTo>
                      <a:pt x="10185400" y="393700"/>
                      <a:pt x="10287000" y="495300"/>
                      <a:pt x="10401300" y="495300"/>
                    </a:cubicBezTo>
                    <a:cubicBezTo>
                      <a:pt x="10515600" y="495300"/>
                      <a:pt x="10617200" y="393700"/>
                      <a:pt x="10617200" y="279400"/>
                    </a:cubicBezTo>
                    <a:lnTo>
                      <a:pt x="10617200" y="215900"/>
                    </a:lnTo>
                    <a:cubicBezTo>
                      <a:pt x="10617200" y="88900"/>
                      <a:pt x="10515600" y="0"/>
                      <a:pt x="10401300" y="0"/>
                    </a:cubicBezTo>
                    <a:moveTo>
                      <a:pt x="10185400" y="965200"/>
                    </a:moveTo>
                    <a:cubicBezTo>
                      <a:pt x="10185400" y="965200"/>
                      <a:pt x="10172700" y="952500"/>
                      <a:pt x="10172700" y="965200"/>
                    </a:cubicBezTo>
                    <a:lnTo>
                      <a:pt x="10020300" y="1320800"/>
                    </a:lnTo>
                    <a:cubicBezTo>
                      <a:pt x="9994900" y="1371600"/>
                      <a:pt x="9944100" y="1409700"/>
                      <a:pt x="9880600" y="1409700"/>
                    </a:cubicBezTo>
                    <a:lnTo>
                      <a:pt x="9817100" y="1409700"/>
                    </a:lnTo>
                    <a:cubicBezTo>
                      <a:pt x="9804400" y="1409700"/>
                      <a:pt x="9791700" y="1409700"/>
                      <a:pt x="9791700" y="1397000"/>
                    </a:cubicBezTo>
                    <a:cubicBezTo>
                      <a:pt x="9779000" y="1384300"/>
                      <a:pt x="9779000" y="1371600"/>
                      <a:pt x="9791700" y="1358900"/>
                    </a:cubicBezTo>
                    <a:lnTo>
                      <a:pt x="9982200" y="914400"/>
                    </a:lnTo>
                    <a:lnTo>
                      <a:pt x="10045700" y="736600"/>
                    </a:lnTo>
                    <a:cubicBezTo>
                      <a:pt x="10096500" y="635000"/>
                      <a:pt x="10198100" y="558800"/>
                      <a:pt x="10312400" y="558800"/>
                    </a:cubicBezTo>
                    <a:lnTo>
                      <a:pt x="10490200" y="558800"/>
                    </a:lnTo>
                    <a:cubicBezTo>
                      <a:pt x="10604500" y="558800"/>
                      <a:pt x="10706100" y="635000"/>
                      <a:pt x="10756900" y="736600"/>
                    </a:cubicBezTo>
                    <a:lnTo>
                      <a:pt x="10820400" y="914400"/>
                    </a:lnTo>
                    <a:lnTo>
                      <a:pt x="11010900" y="1358900"/>
                    </a:lnTo>
                    <a:cubicBezTo>
                      <a:pt x="11023600" y="1371600"/>
                      <a:pt x="11023600" y="1384300"/>
                      <a:pt x="11010900" y="1397000"/>
                    </a:cubicBezTo>
                    <a:cubicBezTo>
                      <a:pt x="11010900" y="1409700"/>
                      <a:pt x="10998200" y="1409700"/>
                      <a:pt x="10985500" y="1409700"/>
                    </a:cubicBezTo>
                    <a:lnTo>
                      <a:pt x="10922000" y="1409700"/>
                    </a:lnTo>
                    <a:cubicBezTo>
                      <a:pt x="10858500" y="1409700"/>
                      <a:pt x="10807700" y="1371600"/>
                      <a:pt x="10782300" y="1320800"/>
                    </a:cubicBezTo>
                    <a:lnTo>
                      <a:pt x="10629900" y="965200"/>
                    </a:lnTo>
                    <a:cubicBezTo>
                      <a:pt x="10629900" y="952500"/>
                      <a:pt x="10617200" y="965200"/>
                      <a:pt x="10617200" y="965200"/>
                    </a:cubicBezTo>
                    <a:lnTo>
                      <a:pt x="10680700" y="1409700"/>
                    </a:lnTo>
                    <a:lnTo>
                      <a:pt x="10756900" y="2222500"/>
                    </a:lnTo>
                    <a:cubicBezTo>
                      <a:pt x="10756900" y="2235200"/>
                      <a:pt x="10744200" y="2235200"/>
                      <a:pt x="10744200" y="2247900"/>
                    </a:cubicBezTo>
                    <a:cubicBezTo>
                      <a:pt x="10731500" y="2247900"/>
                      <a:pt x="10731500" y="2260600"/>
                      <a:pt x="10718800" y="2260600"/>
                    </a:cubicBezTo>
                    <a:lnTo>
                      <a:pt x="10668000" y="2260600"/>
                    </a:lnTo>
                    <a:cubicBezTo>
                      <a:pt x="10591800" y="2260600"/>
                      <a:pt x="10528300" y="2209800"/>
                      <a:pt x="10528300" y="2133600"/>
                    </a:cubicBezTo>
                    <a:lnTo>
                      <a:pt x="10414000" y="1447800"/>
                    </a:lnTo>
                    <a:cubicBezTo>
                      <a:pt x="10401300" y="1447800"/>
                      <a:pt x="10401300" y="1447800"/>
                      <a:pt x="10388600" y="1447800"/>
                    </a:cubicBezTo>
                    <a:lnTo>
                      <a:pt x="10274300" y="2133600"/>
                    </a:lnTo>
                    <a:cubicBezTo>
                      <a:pt x="10274300" y="2209800"/>
                      <a:pt x="10210800" y="2260600"/>
                      <a:pt x="10134600" y="2260600"/>
                    </a:cubicBezTo>
                    <a:lnTo>
                      <a:pt x="10083800" y="2260600"/>
                    </a:lnTo>
                    <a:cubicBezTo>
                      <a:pt x="10071100" y="2260600"/>
                      <a:pt x="10071100" y="2247900"/>
                      <a:pt x="10058400" y="2247900"/>
                    </a:cubicBezTo>
                    <a:cubicBezTo>
                      <a:pt x="10058400" y="2235200"/>
                      <a:pt x="10045700" y="2235200"/>
                      <a:pt x="10045700" y="2222500"/>
                    </a:cubicBezTo>
                    <a:lnTo>
                      <a:pt x="10121900" y="1409700"/>
                    </a:lnTo>
                    <a:lnTo>
                      <a:pt x="10185400" y="965200"/>
                    </a:lnTo>
                    <a:moveTo>
                      <a:pt x="11798300" y="0"/>
                    </a:moveTo>
                    <a:cubicBezTo>
                      <a:pt x="11684000" y="0"/>
                      <a:pt x="11582400" y="88900"/>
                      <a:pt x="11582400" y="215900"/>
                    </a:cubicBezTo>
                    <a:lnTo>
                      <a:pt x="11582400" y="279400"/>
                    </a:lnTo>
                    <a:cubicBezTo>
                      <a:pt x="11582400" y="393700"/>
                      <a:pt x="11684000" y="495300"/>
                      <a:pt x="11798300" y="495300"/>
                    </a:cubicBezTo>
                    <a:cubicBezTo>
                      <a:pt x="11912600" y="495300"/>
                      <a:pt x="12014200" y="393700"/>
                      <a:pt x="12014200" y="279400"/>
                    </a:cubicBezTo>
                    <a:lnTo>
                      <a:pt x="12014200" y="215900"/>
                    </a:lnTo>
                    <a:cubicBezTo>
                      <a:pt x="12014200" y="88900"/>
                      <a:pt x="11912600" y="0"/>
                      <a:pt x="11798300" y="0"/>
                    </a:cubicBezTo>
                    <a:moveTo>
                      <a:pt x="11582400" y="965200"/>
                    </a:moveTo>
                    <a:cubicBezTo>
                      <a:pt x="11582400" y="965200"/>
                      <a:pt x="11569700" y="952500"/>
                      <a:pt x="11569700" y="965200"/>
                    </a:cubicBezTo>
                    <a:lnTo>
                      <a:pt x="11417300" y="1320800"/>
                    </a:lnTo>
                    <a:cubicBezTo>
                      <a:pt x="11391900" y="1371600"/>
                      <a:pt x="11341100" y="1409700"/>
                      <a:pt x="11277600" y="1409700"/>
                    </a:cubicBezTo>
                    <a:lnTo>
                      <a:pt x="11214100" y="1409700"/>
                    </a:lnTo>
                    <a:cubicBezTo>
                      <a:pt x="11201400" y="1409700"/>
                      <a:pt x="11188700" y="1409700"/>
                      <a:pt x="11188700" y="1397000"/>
                    </a:cubicBezTo>
                    <a:cubicBezTo>
                      <a:pt x="11176000" y="1384300"/>
                      <a:pt x="11176000" y="1371600"/>
                      <a:pt x="11188700" y="1358900"/>
                    </a:cubicBezTo>
                    <a:lnTo>
                      <a:pt x="11379200" y="914400"/>
                    </a:lnTo>
                    <a:lnTo>
                      <a:pt x="11442700" y="736600"/>
                    </a:lnTo>
                    <a:cubicBezTo>
                      <a:pt x="11493500" y="635000"/>
                      <a:pt x="11595100" y="558800"/>
                      <a:pt x="11709400" y="558800"/>
                    </a:cubicBezTo>
                    <a:lnTo>
                      <a:pt x="11887200" y="558800"/>
                    </a:lnTo>
                    <a:cubicBezTo>
                      <a:pt x="12001500" y="558800"/>
                      <a:pt x="12103100" y="635000"/>
                      <a:pt x="12153900" y="736600"/>
                    </a:cubicBezTo>
                    <a:lnTo>
                      <a:pt x="12217400" y="914400"/>
                    </a:lnTo>
                    <a:lnTo>
                      <a:pt x="12407900" y="1358900"/>
                    </a:lnTo>
                    <a:cubicBezTo>
                      <a:pt x="12420600" y="1371600"/>
                      <a:pt x="12420600" y="1384300"/>
                      <a:pt x="12407900" y="1397000"/>
                    </a:cubicBezTo>
                    <a:cubicBezTo>
                      <a:pt x="12407900" y="1409700"/>
                      <a:pt x="12395200" y="1409700"/>
                      <a:pt x="12382500" y="1409700"/>
                    </a:cubicBezTo>
                    <a:lnTo>
                      <a:pt x="12319000" y="1409700"/>
                    </a:lnTo>
                    <a:cubicBezTo>
                      <a:pt x="12255500" y="1409700"/>
                      <a:pt x="12204700" y="1371600"/>
                      <a:pt x="12179300" y="1320800"/>
                    </a:cubicBezTo>
                    <a:lnTo>
                      <a:pt x="12026900" y="965200"/>
                    </a:lnTo>
                    <a:cubicBezTo>
                      <a:pt x="12026900" y="952500"/>
                      <a:pt x="12014200" y="965200"/>
                      <a:pt x="12014200" y="965200"/>
                    </a:cubicBezTo>
                    <a:lnTo>
                      <a:pt x="12077700" y="1409700"/>
                    </a:lnTo>
                    <a:lnTo>
                      <a:pt x="12153900" y="2222500"/>
                    </a:lnTo>
                    <a:cubicBezTo>
                      <a:pt x="12153900" y="2235200"/>
                      <a:pt x="12141200" y="2235200"/>
                      <a:pt x="12141200" y="2247900"/>
                    </a:cubicBezTo>
                    <a:cubicBezTo>
                      <a:pt x="12128500" y="2247900"/>
                      <a:pt x="12128500" y="2260600"/>
                      <a:pt x="12115800" y="2260600"/>
                    </a:cubicBezTo>
                    <a:lnTo>
                      <a:pt x="12065000" y="2260600"/>
                    </a:lnTo>
                    <a:cubicBezTo>
                      <a:pt x="11988800" y="2260600"/>
                      <a:pt x="11925300" y="2209800"/>
                      <a:pt x="11925300" y="2133600"/>
                    </a:cubicBezTo>
                    <a:lnTo>
                      <a:pt x="11811000" y="1447800"/>
                    </a:lnTo>
                    <a:cubicBezTo>
                      <a:pt x="11798300" y="1447800"/>
                      <a:pt x="11798300" y="1447800"/>
                      <a:pt x="11785600" y="1447800"/>
                    </a:cubicBezTo>
                    <a:lnTo>
                      <a:pt x="11671300" y="2133600"/>
                    </a:lnTo>
                    <a:cubicBezTo>
                      <a:pt x="11671300" y="2209800"/>
                      <a:pt x="11607800" y="2260600"/>
                      <a:pt x="11531600" y="2260600"/>
                    </a:cubicBezTo>
                    <a:lnTo>
                      <a:pt x="11480800" y="2260600"/>
                    </a:lnTo>
                    <a:cubicBezTo>
                      <a:pt x="11468100" y="2260600"/>
                      <a:pt x="11468100" y="2247900"/>
                      <a:pt x="11455400" y="2247900"/>
                    </a:cubicBezTo>
                    <a:cubicBezTo>
                      <a:pt x="11455400" y="2235200"/>
                      <a:pt x="11442700" y="2235200"/>
                      <a:pt x="11442700" y="2222500"/>
                    </a:cubicBezTo>
                    <a:lnTo>
                      <a:pt x="11518900" y="1409700"/>
                    </a:lnTo>
                    <a:lnTo>
                      <a:pt x="11582400" y="965200"/>
                    </a:lnTo>
                    <a:moveTo>
                      <a:pt x="13195300" y="0"/>
                    </a:moveTo>
                    <a:cubicBezTo>
                      <a:pt x="13081000" y="0"/>
                      <a:pt x="12979400" y="88900"/>
                      <a:pt x="12979400" y="215900"/>
                    </a:cubicBezTo>
                    <a:lnTo>
                      <a:pt x="12979400" y="279400"/>
                    </a:lnTo>
                    <a:cubicBezTo>
                      <a:pt x="12979400" y="393700"/>
                      <a:pt x="13081000" y="495300"/>
                      <a:pt x="13195300" y="495300"/>
                    </a:cubicBezTo>
                    <a:cubicBezTo>
                      <a:pt x="13309600" y="495300"/>
                      <a:pt x="13411200" y="393700"/>
                      <a:pt x="13411200" y="279400"/>
                    </a:cubicBezTo>
                    <a:lnTo>
                      <a:pt x="13411200" y="215900"/>
                    </a:lnTo>
                    <a:cubicBezTo>
                      <a:pt x="13411200" y="88900"/>
                      <a:pt x="13309600" y="0"/>
                      <a:pt x="13195300" y="0"/>
                    </a:cubicBezTo>
                    <a:moveTo>
                      <a:pt x="12979400" y="965200"/>
                    </a:moveTo>
                    <a:cubicBezTo>
                      <a:pt x="12979400" y="965200"/>
                      <a:pt x="12966700" y="952500"/>
                      <a:pt x="12966700" y="965200"/>
                    </a:cubicBezTo>
                    <a:lnTo>
                      <a:pt x="12814300" y="1320800"/>
                    </a:lnTo>
                    <a:cubicBezTo>
                      <a:pt x="12788900" y="1371600"/>
                      <a:pt x="12738100" y="1409700"/>
                      <a:pt x="12674600" y="1409700"/>
                    </a:cubicBezTo>
                    <a:lnTo>
                      <a:pt x="12611100" y="1409700"/>
                    </a:lnTo>
                    <a:cubicBezTo>
                      <a:pt x="12598400" y="1409700"/>
                      <a:pt x="12585700" y="1409700"/>
                      <a:pt x="12585700" y="1397000"/>
                    </a:cubicBezTo>
                    <a:cubicBezTo>
                      <a:pt x="12573000" y="1384300"/>
                      <a:pt x="12573000" y="1371600"/>
                      <a:pt x="12585700" y="1358900"/>
                    </a:cubicBezTo>
                    <a:lnTo>
                      <a:pt x="12776200" y="914400"/>
                    </a:lnTo>
                    <a:lnTo>
                      <a:pt x="12839700" y="736600"/>
                    </a:lnTo>
                    <a:cubicBezTo>
                      <a:pt x="12890500" y="635000"/>
                      <a:pt x="12992100" y="558800"/>
                      <a:pt x="13106400" y="558800"/>
                    </a:cubicBezTo>
                    <a:lnTo>
                      <a:pt x="13284200" y="558800"/>
                    </a:lnTo>
                    <a:cubicBezTo>
                      <a:pt x="13398500" y="558800"/>
                      <a:pt x="13500100" y="635000"/>
                      <a:pt x="13550900" y="736600"/>
                    </a:cubicBezTo>
                    <a:lnTo>
                      <a:pt x="13614400" y="914400"/>
                    </a:lnTo>
                    <a:lnTo>
                      <a:pt x="13804900" y="1358900"/>
                    </a:lnTo>
                    <a:cubicBezTo>
                      <a:pt x="13817600" y="1371600"/>
                      <a:pt x="13817600" y="1384300"/>
                      <a:pt x="13804900" y="1397000"/>
                    </a:cubicBezTo>
                    <a:cubicBezTo>
                      <a:pt x="13804900" y="1409700"/>
                      <a:pt x="13792200" y="1409700"/>
                      <a:pt x="13779500" y="1409700"/>
                    </a:cubicBezTo>
                    <a:lnTo>
                      <a:pt x="13716000" y="1409700"/>
                    </a:lnTo>
                    <a:cubicBezTo>
                      <a:pt x="13652500" y="1409700"/>
                      <a:pt x="13601700" y="1371600"/>
                      <a:pt x="13576300" y="1320800"/>
                    </a:cubicBezTo>
                    <a:lnTo>
                      <a:pt x="13423900" y="965200"/>
                    </a:lnTo>
                    <a:cubicBezTo>
                      <a:pt x="13423900" y="952500"/>
                      <a:pt x="13411200" y="965200"/>
                      <a:pt x="13411200" y="965200"/>
                    </a:cubicBezTo>
                    <a:lnTo>
                      <a:pt x="13474700" y="1409700"/>
                    </a:lnTo>
                    <a:lnTo>
                      <a:pt x="13550900" y="2222500"/>
                    </a:lnTo>
                    <a:cubicBezTo>
                      <a:pt x="13550900" y="2235200"/>
                      <a:pt x="13538200" y="2235200"/>
                      <a:pt x="13538200" y="2247900"/>
                    </a:cubicBezTo>
                    <a:cubicBezTo>
                      <a:pt x="13525500" y="2247900"/>
                      <a:pt x="13525500" y="2260600"/>
                      <a:pt x="13512800" y="2260600"/>
                    </a:cubicBezTo>
                    <a:lnTo>
                      <a:pt x="13462000" y="2260600"/>
                    </a:lnTo>
                    <a:cubicBezTo>
                      <a:pt x="13385800" y="2260600"/>
                      <a:pt x="13322300" y="2209800"/>
                      <a:pt x="13322300" y="2133600"/>
                    </a:cubicBezTo>
                    <a:lnTo>
                      <a:pt x="13208000" y="1447800"/>
                    </a:lnTo>
                    <a:cubicBezTo>
                      <a:pt x="13195300" y="1447800"/>
                      <a:pt x="13195300" y="1447800"/>
                      <a:pt x="13182600" y="1447800"/>
                    </a:cubicBezTo>
                    <a:lnTo>
                      <a:pt x="13068300" y="2133600"/>
                    </a:lnTo>
                    <a:cubicBezTo>
                      <a:pt x="13068300" y="2209800"/>
                      <a:pt x="13004800" y="2260600"/>
                      <a:pt x="12928600" y="2260600"/>
                    </a:cubicBezTo>
                    <a:lnTo>
                      <a:pt x="12877800" y="2260600"/>
                    </a:lnTo>
                    <a:cubicBezTo>
                      <a:pt x="12865100" y="2260600"/>
                      <a:pt x="12865100" y="2247900"/>
                      <a:pt x="12852400" y="2247900"/>
                    </a:cubicBezTo>
                    <a:cubicBezTo>
                      <a:pt x="12852400" y="2235200"/>
                      <a:pt x="12839700" y="2235200"/>
                      <a:pt x="12839700" y="2222500"/>
                    </a:cubicBezTo>
                    <a:lnTo>
                      <a:pt x="12915900" y="1409700"/>
                    </a:lnTo>
                    <a:lnTo>
                      <a:pt x="12979400" y="965200"/>
                    </a:lnTo>
                    <a:moveTo>
                      <a:pt x="14592300" y="0"/>
                    </a:moveTo>
                    <a:cubicBezTo>
                      <a:pt x="14478000" y="0"/>
                      <a:pt x="14376400" y="88900"/>
                      <a:pt x="14376400" y="215900"/>
                    </a:cubicBezTo>
                    <a:lnTo>
                      <a:pt x="14376400" y="279400"/>
                    </a:lnTo>
                    <a:cubicBezTo>
                      <a:pt x="14376400" y="393700"/>
                      <a:pt x="14478000" y="495300"/>
                      <a:pt x="14592300" y="495300"/>
                    </a:cubicBezTo>
                    <a:cubicBezTo>
                      <a:pt x="14706600" y="495300"/>
                      <a:pt x="14808200" y="393700"/>
                      <a:pt x="14808200" y="279400"/>
                    </a:cubicBezTo>
                    <a:lnTo>
                      <a:pt x="14808200" y="215900"/>
                    </a:lnTo>
                    <a:cubicBezTo>
                      <a:pt x="14808200" y="88900"/>
                      <a:pt x="14706600" y="0"/>
                      <a:pt x="14592300" y="0"/>
                    </a:cubicBezTo>
                    <a:moveTo>
                      <a:pt x="14376400" y="965200"/>
                    </a:moveTo>
                    <a:cubicBezTo>
                      <a:pt x="14376400" y="965200"/>
                      <a:pt x="14363700" y="952500"/>
                      <a:pt x="14363700" y="965200"/>
                    </a:cubicBezTo>
                    <a:lnTo>
                      <a:pt x="14211300" y="1320800"/>
                    </a:lnTo>
                    <a:cubicBezTo>
                      <a:pt x="14185900" y="1371600"/>
                      <a:pt x="14135100" y="1409700"/>
                      <a:pt x="14071600" y="1409700"/>
                    </a:cubicBezTo>
                    <a:lnTo>
                      <a:pt x="14008100" y="1409700"/>
                    </a:lnTo>
                    <a:cubicBezTo>
                      <a:pt x="13995400" y="1409700"/>
                      <a:pt x="13982700" y="1409700"/>
                      <a:pt x="13982700" y="1397000"/>
                    </a:cubicBezTo>
                    <a:cubicBezTo>
                      <a:pt x="13970000" y="1384300"/>
                      <a:pt x="13970000" y="1371600"/>
                      <a:pt x="13982700" y="1358900"/>
                    </a:cubicBezTo>
                    <a:lnTo>
                      <a:pt x="14173200" y="914400"/>
                    </a:lnTo>
                    <a:lnTo>
                      <a:pt x="14236700" y="736600"/>
                    </a:lnTo>
                    <a:cubicBezTo>
                      <a:pt x="14287500" y="635000"/>
                      <a:pt x="14389100" y="558800"/>
                      <a:pt x="14503400" y="558800"/>
                    </a:cubicBezTo>
                    <a:lnTo>
                      <a:pt x="14681200" y="558800"/>
                    </a:lnTo>
                    <a:cubicBezTo>
                      <a:pt x="14795500" y="558800"/>
                      <a:pt x="14897100" y="635000"/>
                      <a:pt x="14947900" y="736600"/>
                    </a:cubicBezTo>
                    <a:lnTo>
                      <a:pt x="15011400" y="914400"/>
                    </a:lnTo>
                    <a:lnTo>
                      <a:pt x="15201900" y="1358900"/>
                    </a:lnTo>
                    <a:cubicBezTo>
                      <a:pt x="15214600" y="1371600"/>
                      <a:pt x="15214600" y="1384300"/>
                      <a:pt x="15201900" y="1397000"/>
                    </a:cubicBezTo>
                    <a:cubicBezTo>
                      <a:pt x="15201900" y="1409700"/>
                      <a:pt x="15189200" y="1409700"/>
                      <a:pt x="15176500" y="1409700"/>
                    </a:cubicBezTo>
                    <a:lnTo>
                      <a:pt x="15113000" y="1409700"/>
                    </a:lnTo>
                    <a:cubicBezTo>
                      <a:pt x="15049500" y="1409700"/>
                      <a:pt x="14998700" y="1371600"/>
                      <a:pt x="14973300" y="1320800"/>
                    </a:cubicBezTo>
                    <a:lnTo>
                      <a:pt x="14820900" y="965200"/>
                    </a:lnTo>
                    <a:cubicBezTo>
                      <a:pt x="14820900" y="952500"/>
                      <a:pt x="14808200" y="965200"/>
                      <a:pt x="14808200" y="965200"/>
                    </a:cubicBezTo>
                    <a:lnTo>
                      <a:pt x="14871700" y="1409700"/>
                    </a:lnTo>
                    <a:lnTo>
                      <a:pt x="14947900" y="2222500"/>
                    </a:lnTo>
                    <a:cubicBezTo>
                      <a:pt x="14947900" y="2235200"/>
                      <a:pt x="14935200" y="2235200"/>
                      <a:pt x="14935200" y="2247900"/>
                    </a:cubicBezTo>
                    <a:cubicBezTo>
                      <a:pt x="14922500" y="2247900"/>
                      <a:pt x="14922500" y="2260600"/>
                      <a:pt x="14909800" y="2260600"/>
                    </a:cubicBezTo>
                    <a:lnTo>
                      <a:pt x="14859000" y="2260600"/>
                    </a:lnTo>
                    <a:cubicBezTo>
                      <a:pt x="14782800" y="2260600"/>
                      <a:pt x="14719300" y="2209800"/>
                      <a:pt x="14719300" y="2133600"/>
                    </a:cubicBezTo>
                    <a:lnTo>
                      <a:pt x="14605000" y="1447800"/>
                    </a:lnTo>
                    <a:cubicBezTo>
                      <a:pt x="14592300" y="1447800"/>
                      <a:pt x="14592300" y="1447800"/>
                      <a:pt x="14579600" y="1447800"/>
                    </a:cubicBezTo>
                    <a:lnTo>
                      <a:pt x="14465300" y="2133600"/>
                    </a:lnTo>
                    <a:cubicBezTo>
                      <a:pt x="14465300" y="2209800"/>
                      <a:pt x="14401800" y="2260600"/>
                      <a:pt x="14325600" y="2260600"/>
                    </a:cubicBezTo>
                    <a:lnTo>
                      <a:pt x="14274800" y="2260600"/>
                    </a:lnTo>
                    <a:cubicBezTo>
                      <a:pt x="14262100" y="2260600"/>
                      <a:pt x="14262100" y="2247900"/>
                      <a:pt x="14249400" y="2247900"/>
                    </a:cubicBezTo>
                    <a:cubicBezTo>
                      <a:pt x="14249400" y="2235200"/>
                      <a:pt x="14236700" y="2235200"/>
                      <a:pt x="14236700" y="2222500"/>
                    </a:cubicBezTo>
                    <a:lnTo>
                      <a:pt x="14312900" y="1409700"/>
                    </a:lnTo>
                    <a:lnTo>
                      <a:pt x="14376400" y="965200"/>
                    </a:lnTo>
                    <a:moveTo>
                      <a:pt x="15989300" y="0"/>
                    </a:moveTo>
                    <a:cubicBezTo>
                      <a:pt x="15875000" y="0"/>
                      <a:pt x="15773400" y="88900"/>
                      <a:pt x="15773400" y="215900"/>
                    </a:cubicBezTo>
                    <a:lnTo>
                      <a:pt x="15773400" y="279400"/>
                    </a:lnTo>
                    <a:cubicBezTo>
                      <a:pt x="15773400" y="393700"/>
                      <a:pt x="15875000" y="495300"/>
                      <a:pt x="15989300" y="495300"/>
                    </a:cubicBezTo>
                    <a:cubicBezTo>
                      <a:pt x="16103600" y="495300"/>
                      <a:pt x="16205200" y="393700"/>
                      <a:pt x="16205200" y="279400"/>
                    </a:cubicBezTo>
                    <a:lnTo>
                      <a:pt x="16205200" y="215900"/>
                    </a:lnTo>
                    <a:cubicBezTo>
                      <a:pt x="16205200" y="88900"/>
                      <a:pt x="16103600" y="0"/>
                      <a:pt x="15989300" y="0"/>
                    </a:cubicBezTo>
                    <a:moveTo>
                      <a:pt x="15773400" y="965200"/>
                    </a:moveTo>
                    <a:cubicBezTo>
                      <a:pt x="15773400" y="965200"/>
                      <a:pt x="15760700" y="952500"/>
                      <a:pt x="15760700" y="965200"/>
                    </a:cubicBezTo>
                    <a:lnTo>
                      <a:pt x="15608300" y="1320800"/>
                    </a:lnTo>
                    <a:cubicBezTo>
                      <a:pt x="15582900" y="1371600"/>
                      <a:pt x="15532100" y="1409700"/>
                      <a:pt x="15468600" y="1409700"/>
                    </a:cubicBezTo>
                    <a:lnTo>
                      <a:pt x="15405100" y="1409700"/>
                    </a:lnTo>
                    <a:cubicBezTo>
                      <a:pt x="15392400" y="1409700"/>
                      <a:pt x="15379700" y="1409700"/>
                      <a:pt x="15379700" y="1397000"/>
                    </a:cubicBezTo>
                    <a:cubicBezTo>
                      <a:pt x="15367000" y="1384300"/>
                      <a:pt x="15367000" y="1371600"/>
                      <a:pt x="15379700" y="1358900"/>
                    </a:cubicBezTo>
                    <a:lnTo>
                      <a:pt x="15570200" y="914400"/>
                    </a:lnTo>
                    <a:lnTo>
                      <a:pt x="15633700" y="736600"/>
                    </a:lnTo>
                    <a:cubicBezTo>
                      <a:pt x="15684500" y="635000"/>
                      <a:pt x="15786100" y="558800"/>
                      <a:pt x="15900400" y="558800"/>
                    </a:cubicBezTo>
                    <a:lnTo>
                      <a:pt x="16078200" y="558800"/>
                    </a:lnTo>
                    <a:cubicBezTo>
                      <a:pt x="16192500" y="558800"/>
                      <a:pt x="16294100" y="635000"/>
                      <a:pt x="16344900" y="736600"/>
                    </a:cubicBezTo>
                    <a:lnTo>
                      <a:pt x="16408400" y="914400"/>
                    </a:lnTo>
                    <a:lnTo>
                      <a:pt x="16598900" y="1358900"/>
                    </a:lnTo>
                    <a:cubicBezTo>
                      <a:pt x="16611600" y="1371600"/>
                      <a:pt x="16611600" y="1384300"/>
                      <a:pt x="16598900" y="1397000"/>
                    </a:cubicBezTo>
                    <a:cubicBezTo>
                      <a:pt x="16598900" y="1409700"/>
                      <a:pt x="16586200" y="1409700"/>
                      <a:pt x="16573500" y="1409700"/>
                    </a:cubicBezTo>
                    <a:lnTo>
                      <a:pt x="16510000" y="1409700"/>
                    </a:lnTo>
                    <a:cubicBezTo>
                      <a:pt x="16446500" y="1409700"/>
                      <a:pt x="16395700" y="1371600"/>
                      <a:pt x="16370300" y="1320800"/>
                    </a:cubicBezTo>
                    <a:lnTo>
                      <a:pt x="16217900" y="965200"/>
                    </a:lnTo>
                    <a:cubicBezTo>
                      <a:pt x="16217900" y="952500"/>
                      <a:pt x="16205200" y="965200"/>
                      <a:pt x="16205200" y="965200"/>
                    </a:cubicBezTo>
                    <a:lnTo>
                      <a:pt x="16268700" y="1409700"/>
                    </a:lnTo>
                    <a:lnTo>
                      <a:pt x="16344900" y="2222500"/>
                    </a:lnTo>
                    <a:cubicBezTo>
                      <a:pt x="16344900" y="2235200"/>
                      <a:pt x="16332200" y="2235200"/>
                      <a:pt x="16332200" y="2247900"/>
                    </a:cubicBezTo>
                    <a:cubicBezTo>
                      <a:pt x="16319500" y="2247900"/>
                      <a:pt x="16319500" y="2260600"/>
                      <a:pt x="16306800" y="2260600"/>
                    </a:cubicBezTo>
                    <a:lnTo>
                      <a:pt x="16256000" y="2260600"/>
                    </a:lnTo>
                    <a:cubicBezTo>
                      <a:pt x="16179800" y="2260600"/>
                      <a:pt x="16116300" y="2209800"/>
                      <a:pt x="16116300" y="2133600"/>
                    </a:cubicBezTo>
                    <a:lnTo>
                      <a:pt x="16002000" y="1447800"/>
                    </a:lnTo>
                    <a:cubicBezTo>
                      <a:pt x="15989300" y="1447800"/>
                      <a:pt x="15989300" y="1447800"/>
                      <a:pt x="15976600" y="1447800"/>
                    </a:cubicBezTo>
                    <a:lnTo>
                      <a:pt x="15862300" y="2133600"/>
                    </a:lnTo>
                    <a:cubicBezTo>
                      <a:pt x="15862300" y="2209800"/>
                      <a:pt x="15798800" y="2260600"/>
                      <a:pt x="15722600" y="2260600"/>
                    </a:cubicBezTo>
                    <a:lnTo>
                      <a:pt x="15671800" y="2260600"/>
                    </a:lnTo>
                    <a:cubicBezTo>
                      <a:pt x="15659100" y="2260600"/>
                      <a:pt x="15659100" y="2247900"/>
                      <a:pt x="15646400" y="2247900"/>
                    </a:cubicBezTo>
                    <a:cubicBezTo>
                      <a:pt x="15646400" y="2235200"/>
                      <a:pt x="15633700" y="2235200"/>
                      <a:pt x="15633700" y="2222500"/>
                    </a:cubicBezTo>
                    <a:lnTo>
                      <a:pt x="15709900" y="1409700"/>
                    </a:lnTo>
                    <a:lnTo>
                      <a:pt x="15773400" y="965200"/>
                    </a:lnTo>
                    <a:moveTo>
                      <a:pt x="17386300" y="0"/>
                    </a:moveTo>
                    <a:cubicBezTo>
                      <a:pt x="17272000" y="0"/>
                      <a:pt x="17170400" y="88900"/>
                      <a:pt x="17170400" y="215900"/>
                    </a:cubicBezTo>
                    <a:lnTo>
                      <a:pt x="17170400" y="279400"/>
                    </a:lnTo>
                    <a:cubicBezTo>
                      <a:pt x="17170400" y="393700"/>
                      <a:pt x="17272000" y="495300"/>
                      <a:pt x="17386300" y="495300"/>
                    </a:cubicBezTo>
                    <a:cubicBezTo>
                      <a:pt x="17500600" y="495300"/>
                      <a:pt x="17602200" y="393700"/>
                      <a:pt x="17602200" y="279400"/>
                    </a:cubicBezTo>
                    <a:lnTo>
                      <a:pt x="17602200" y="215900"/>
                    </a:lnTo>
                    <a:cubicBezTo>
                      <a:pt x="17602200" y="88900"/>
                      <a:pt x="17500600" y="0"/>
                      <a:pt x="17386300" y="0"/>
                    </a:cubicBezTo>
                    <a:moveTo>
                      <a:pt x="17170400" y="965200"/>
                    </a:moveTo>
                    <a:cubicBezTo>
                      <a:pt x="17170400" y="965200"/>
                      <a:pt x="17157700" y="952500"/>
                      <a:pt x="17157700" y="965200"/>
                    </a:cubicBezTo>
                    <a:lnTo>
                      <a:pt x="17005300" y="1320800"/>
                    </a:lnTo>
                    <a:cubicBezTo>
                      <a:pt x="16979900" y="1371600"/>
                      <a:pt x="16929100" y="1409700"/>
                      <a:pt x="16865600" y="1409700"/>
                    </a:cubicBezTo>
                    <a:lnTo>
                      <a:pt x="16802100" y="1409700"/>
                    </a:lnTo>
                    <a:cubicBezTo>
                      <a:pt x="16789400" y="1409700"/>
                      <a:pt x="16776700" y="1409700"/>
                      <a:pt x="16776700" y="1397000"/>
                    </a:cubicBezTo>
                    <a:cubicBezTo>
                      <a:pt x="16764000" y="1384300"/>
                      <a:pt x="16764000" y="1371600"/>
                      <a:pt x="16776700" y="1358900"/>
                    </a:cubicBezTo>
                    <a:lnTo>
                      <a:pt x="16967200" y="914400"/>
                    </a:lnTo>
                    <a:lnTo>
                      <a:pt x="17030700" y="736600"/>
                    </a:lnTo>
                    <a:cubicBezTo>
                      <a:pt x="17081500" y="635000"/>
                      <a:pt x="17183100" y="558800"/>
                      <a:pt x="17297400" y="558800"/>
                    </a:cubicBezTo>
                    <a:lnTo>
                      <a:pt x="17475200" y="558800"/>
                    </a:lnTo>
                    <a:cubicBezTo>
                      <a:pt x="17589500" y="558800"/>
                      <a:pt x="17691100" y="635000"/>
                      <a:pt x="17741900" y="736600"/>
                    </a:cubicBezTo>
                    <a:lnTo>
                      <a:pt x="17805400" y="914400"/>
                    </a:lnTo>
                    <a:lnTo>
                      <a:pt x="17995900" y="1358900"/>
                    </a:lnTo>
                    <a:cubicBezTo>
                      <a:pt x="18008600" y="1371600"/>
                      <a:pt x="18008600" y="1384300"/>
                      <a:pt x="17995900" y="1397000"/>
                    </a:cubicBezTo>
                    <a:cubicBezTo>
                      <a:pt x="17995900" y="1409700"/>
                      <a:pt x="17983200" y="1409700"/>
                      <a:pt x="17970500" y="1409700"/>
                    </a:cubicBezTo>
                    <a:lnTo>
                      <a:pt x="17907000" y="1409700"/>
                    </a:lnTo>
                    <a:cubicBezTo>
                      <a:pt x="17843500" y="1409700"/>
                      <a:pt x="17792700" y="1371600"/>
                      <a:pt x="17767300" y="1320800"/>
                    </a:cubicBezTo>
                    <a:lnTo>
                      <a:pt x="17614900" y="965200"/>
                    </a:lnTo>
                    <a:cubicBezTo>
                      <a:pt x="17614900" y="952500"/>
                      <a:pt x="17602200" y="965200"/>
                      <a:pt x="17602200" y="965200"/>
                    </a:cubicBezTo>
                    <a:lnTo>
                      <a:pt x="17665700" y="1409700"/>
                    </a:lnTo>
                    <a:lnTo>
                      <a:pt x="17741900" y="2222500"/>
                    </a:lnTo>
                    <a:cubicBezTo>
                      <a:pt x="17741900" y="2235200"/>
                      <a:pt x="17729200" y="2235200"/>
                      <a:pt x="17729200" y="2247900"/>
                    </a:cubicBezTo>
                    <a:cubicBezTo>
                      <a:pt x="17716500" y="2247900"/>
                      <a:pt x="17716500" y="2260600"/>
                      <a:pt x="17703800" y="2260600"/>
                    </a:cubicBezTo>
                    <a:lnTo>
                      <a:pt x="17653000" y="2260600"/>
                    </a:lnTo>
                    <a:cubicBezTo>
                      <a:pt x="17576800" y="2260600"/>
                      <a:pt x="17513300" y="2209800"/>
                      <a:pt x="17513300" y="2133600"/>
                    </a:cubicBezTo>
                    <a:lnTo>
                      <a:pt x="17399000" y="1447800"/>
                    </a:lnTo>
                    <a:cubicBezTo>
                      <a:pt x="17386300" y="1447800"/>
                      <a:pt x="17386300" y="1447800"/>
                      <a:pt x="17373600" y="1447800"/>
                    </a:cubicBezTo>
                    <a:lnTo>
                      <a:pt x="17259300" y="2133600"/>
                    </a:lnTo>
                    <a:cubicBezTo>
                      <a:pt x="17259300" y="2209800"/>
                      <a:pt x="17195800" y="2260600"/>
                      <a:pt x="17119600" y="2260600"/>
                    </a:cubicBezTo>
                    <a:lnTo>
                      <a:pt x="17068800" y="2260600"/>
                    </a:lnTo>
                    <a:cubicBezTo>
                      <a:pt x="17056100" y="2260600"/>
                      <a:pt x="17056100" y="2247900"/>
                      <a:pt x="17043400" y="2247900"/>
                    </a:cubicBezTo>
                    <a:cubicBezTo>
                      <a:pt x="17043400" y="2235200"/>
                      <a:pt x="17030700" y="2235200"/>
                      <a:pt x="17030700" y="2222500"/>
                    </a:cubicBezTo>
                    <a:lnTo>
                      <a:pt x="17106900" y="1409700"/>
                    </a:lnTo>
                    <a:lnTo>
                      <a:pt x="17170400" y="965200"/>
                    </a:lnTo>
                    <a:moveTo>
                      <a:pt x="18783300" y="0"/>
                    </a:moveTo>
                    <a:cubicBezTo>
                      <a:pt x="18669000" y="0"/>
                      <a:pt x="18567400" y="88900"/>
                      <a:pt x="18567400" y="215900"/>
                    </a:cubicBezTo>
                    <a:lnTo>
                      <a:pt x="18567400" y="279400"/>
                    </a:lnTo>
                    <a:cubicBezTo>
                      <a:pt x="18567400" y="393700"/>
                      <a:pt x="18669000" y="495300"/>
                      <a:pt x="18783300" y="495300"/>
                    </a:cubicBezTo>
                    <a:cubicBezTo>
                      <a:pt x="18897600" y="495300"/>
                      <a:pt x="18999200" y="393700"/>
                      <a:pt x="18999200" y="279400"/>
                    </a:cubicBezTo>
                    <a:lnTo>
                      <a:pt x="18999200" y="215900"/>
                    </a:lnTo>
                    <a:cubicBezTo>
                      <a:pt x="18999200" y="88900"/>
                      <a:pt x="18897600" y="0"/>
                      <a:pt x="18783300" y="0"/>
                    </a:cubicBezTo>
                    <a:moveTo>
                      <a:pt x="18567400" y="965200"/>
                    </a:moveTo>
                    <a:cubicBezTo>
                      <a:pt x="18567400" y="965200"/>
                      <a:pt x="18554700" y="952500"/>
                      <a:pt x="18554700" y="965200"/>
                    </a:cubicBezTo>
                    <a:lnTo>
                      <a:pt x="18402300" y="1320800"/>
                    </a:lnTo>
                    <a:cubicBezTo>
                      <a:pt x="18376900" y="1371600"/>
                      <a:pt x="18326100" y="1409700"/>
                      <a:pt x="18262600" y="1409700"/>
                    </a:cubicBezTo>
                    <a:lnTo>
                      <a:pt x="18199100" y="1409700"/>
                    </a:lnTo>
                    <a:cubicBezTo>
                      <a:pt x="18186400" y="1409700"/>
                      <a:pt x="18173700" y="1409700"/>
                      <a:pt x="18173700" y="1397000"/>
                    </a:cubicBezTo>
                    <a:cubicBezTo>
                      <a:pt x="18161000" y="1384300"/>
                      <a:pt x="18161000" y="1371600"/>
                      <a:pt x="18173700" y="1358900"/>
                    </a:cubicBezTo>
                    <a:lnTo>
                      <a:pt x="18364200" y="914400"/>
                    </a:lnTo>
                    <a:lnTo>
                      <a:pt x="18427700" y="736600"/>
                    </a:lnTo>
                    <a:cubicBezTo>
                      <a:pt x="18478500" y="635000"/>
                      <a:pt x="18580100" y="558800"/>
                      <a:pt x="18694400" y="558800"/>
                    </a:cubicBezTo>
                    <a:lnTo>
                      <a:pt x="18872200" y="558800"/>
                    </a:lnTo>
                    <a:cubicBezTo>
                      <a:pt x="18986500" y="558800"/>
                      <a:pt x="19088100" y="635000"/>
                      <a:pt x="19138900" y="736600"/>
                    </a:cubicBezTo>
                    <a:lnTo>
                      <a:pt x="19202400" y="914400"/>
                    </a:lnTo>
                    <a:lnTo>
                      <a:pt x="19392900" y="1358900"/>
                    </a:lnTo>
                    <a:cubicBezTo>
                      <a:pt x="19405600" y="1371600"/>
                      <a:pt x="19405600" y="1384300"/>
                      <a:pt x="19392900" y="1397000"/>
                    </a:cubicBezTo>
                    <a:cubicBezTo>
                      <a:pt x="19392900" y="1409700"/>
                      <a:pt x="19380200" y="1409700"/>
                      <a:pt x="19367500" y="1409700"/>
                    </a:cubicBezTo>
                    <a:lnTo>
                      <a:pt x="19304000" y="1409700"/>
                    </a:lnTo>
                    <a:cubicBezTo>
                      <a:pt x="19240500" y="1409700"/>
                      <a:pt x="19189700" y="1371600"/>
                      <a:pt x="19164300" y="1320800"/>
                    </a:cubicBezTo>
                    <a:lnTo>
                      <a:pt x="19011900" y="965200"/>
                    </a:lnTo>
                    <a:cubicBezTo>
                      <a:pt x="19011900" y="952500"/>
                      <a:pt x="18999200" y="965200"/>
                      <a:pt x="18999200" y="965200"/>
                    </a:cubicBezTo>
                    <a:lnTo>
                      <a:pt x="19062700" y="1409700"/>
                    </a:lnTo>
                    <a:lnTo>
                      <a:pt x="19138900" y="2222500"/>
                    </a:lnTo>
                    <a:cubicBezTo>
                      <a:pt x="19138900" y="2235200"/>
                      <a:pt x="19126200" y="2235200"/>
                      <a:pt x="19126200" y="2247900"/>
                    </a:cubicBezTo>
                    <a:cubicBezTo>
                      <a:pt x="19113500" y="2247900"/>
                      <a:pt x="19113500" y="2260600"/>
                      <a:pt x="19100800" y="2260600"/>
                    </a:cubicBezTo>
                    <a:lnTo>
                      <a:pt x="19050000" y="2260600"/>
                    </a:lnTo>
                    <a:cubicBezTo>
                      <a:pt x="18973800" y="2260600"/>
                      <a:pt x="18910300" y="2209800"/>
                      <a:pt x="18910300" y="2133600"/>
                    </a:cubicBezTo>
                    <a:lnTo>
                      <a:pt x="18796000" y="1447800"/>
                    </a:lnTo>
                    <a:cubicBezTo>
                      <a:pt x="18783300" y="1447800"/>
                      <a:pt x="18783300" y="1447800"/>
                      <a:pt x="18770600" y="1447800"/>
                    </a:cubicBezTo>
                    <a:lnTo>
                      <a:pt x="18656300" y="2133600"/>
                    </a:lnTo>
                    <a:cubicBezTo>
                      <a:pt x="18656300" y="2209800"/>
                      <a:pt x="18592800" y="2260600"/>
                      <a:pt x="18516600" y="2260600"/>
                    </a:cubicBezTo>
                    <a:lnTo>
                      <a:pt x="18465800" y="2260600"/>
                    </a:lnTo>
                    <a:cubicBezTo>
                      <a:pt x="18453100" y="2260600"/>
                      <a:pt x="18453100" y="2247900"/>
                      <a:pt x="18440400" y="2247900"/>
                    </a:cubicBezTo>
                    <a:cubicBezTo>
                      <a:pt x="18440400" y="2235200"/>
                      <a:pt x="18427700" y="2235200"/>
                      <a:pt x="18427700" y="2222500"/>
                    </a:cubicBezTo>
                    <a:lnTo>
                      <a:pt x="18503900" y="1409700"/>
                    </a:lnTo>
                    <a:lnTo>
                      <a:pt x="18567400" y="965200"/>
                    </a:lnTo>
                    <a:moveTo>
                      <a:pt x="20180300" y="0"/>
                    </a:moveTo>
                    <a:cubicBezTo>
                      <a:pt x="20066000" y="0"/>
                      <a:pt x="19964400" y="88900"/>
                      <a:pt x="19964400" y="215900"/>
                    </a:cubicBezTo>
                    <a:lnTo>
                      <a:pt x="19964400" y="279400"/>
                    </a:lnTo>
                    <a:cubicBezTo>
                      <a:pt x="19964400" y="393700"/>
                      <a:pt x="20066000" y="495300"/>
                      <a:pt x="20180300" y="495300"/>
                    </a:cubicBezTo>
                    <a:cubicBezTo>
                      <a:pt x="20294600" y="495300"/>
                      <a:pt x="20396200" y="393700"/>
                      <a:pt x="20396200" y="279400"/>
                    </a:cubicBezTo>
                    <a:lnTo>
                      <a:pt x="20396200" y="215900"/>
                    </a:lnTo>
                    <a:cubicBezTo>
                      <a:pt x="20396200" y="88900"/>
                      <a:pt x="20294600" y="0"/>
                      <a:pt x="20180300" y="0"/>
                    </a:cubicBezTo>
                    <a:moveTo>
                      <a:pt x="19964400" y="965200"/>
                    </a:moveTo>
                    <a:cubicBezTo>
                      <a:pt x="19964400" y="965200"/>
                      <a:pt x="19951700" y="952500"/>
                      <a:pt x="19951700" y="965200"/>
                    </a:cubicBezTo>
                    <a:lnTo>
                      <a:pt x="19799300" y="1320800"/>
                    </a:lnTo>
                    <a:cubicBezTo>
                      <a:pt x="19773900" y="1371600"/>
                      <a:pt x="19723100" y="1409700"/>
                      <a:pt x="19659600" y="1409700"/>
                    </a:cubicBezTo>
                    <a:lnTo>
                      <a:pt x="19596100" y="1409700"/>
                    </a:lnTo>
                    <a:cubicBezTo>
                      <a:pt x="19583400" y="1409700"/>
                      <a:pt x="19570700" y="1409700"/>
                      <a:pt x="19570700" y="1397000"/>
                    </a:cubicBezTo>
                    <a:cubicBezTo>
                      <a:pt x="19558000" y="1384300"/>
                      <a:pt x="19558000" y="1371600"/>
                      <a:pt x="19570700" y="1358900"/>
                    </a:cubicBezTo>
                    <a:lnTo>
                      <a:pt x="19761200" y="914400"/>
                    </a:lnTo>
                    <a:lnTo>
                      <a:pt x="19824700" y="736600"/>
                    </a:lnTo>
                    <a:cubicBezTo>
                      <a:pt x="19875500" y="635000"/>
                      <a:pt x="19977100" y="558800"/>
                      <a:pt x="20091400" y="558800"/>
                    </a:cubicBezTo>
                    <a:lnTo>
                      <a:pt x="20269200" y="558800"/>
                    </a:lnTo>
                    <a:cubicBezTo>
                      <a:pt x="20383500" y="558800"/>
                      <a:pt x="20485100" y="635000"/>
                      <a:pt x="20535900" y="736600"/>
                    </a:cubicBezTo>
                    <a:lnTo>
                      <a:pt x="20599400" y="914400"/>
                    </a:lnTo>
                    <a:lnTo>
                      <a:pt x="20789900" y="1358900"/>
                    </a:lnTo>
                    <a:cubicBezTo>
                      <a:pt x="20802600" y="1371600"/>
                      <a:pt x="20802600" y="1384300"/>
                      <a:pt x="20789900" y="1397000"/>
                    </a:cubicBezTo>
                    <a:cubicBezTo>
                      <a:pt x="20789900" y="1409700"/>
                      <a:pt x="20777200" y="1409700"/>
                      <a:pt x="20764500" y="1409700"/>
                    </a:cubicBezTo>
                    <a:lnTo>
                      <a:pt x="20701000" y="1409700"/>
                    </a:lnTo>
                    <a:cubicBezTo>
                      <a:pt x="20637500" y="1409700"/>
                      <a:pt x="20586700" y="1371600"/>
                      <a:pt x="20561300" y="1320800"/>
                    </a:cubicBezTo>
                    <a:lnTo>
                      <a:pt x="20408900" y="965200"/>
                    </a:lnTo>
                    <a:cubicBezTo>
                      <a:pt x="20408900" y="952500"/>
                      <a:pt x="20396200" y="965200"/>
                      <a:pt x="20396200" y="965200"/>
                    </a:cubicBezTo>
                    <a:lnTo>
                      <a:pt x="20459700" y="1409700"/>
                    </a:lnTo>
                    <a:lnTo>
                      <a:pt x="20535900" y="2222500"/>
                    </a:lnTo>
                    <a:cubicBezTo>
                      <a:pt x="20535900" y="2235200"/>
                      <a:pt x="20523200" y="2235200"/>
                      <a:pt x="20523200" y="2247900"/>
                    </a:cubicBezTo>
                    <a:cubicBezTo>
                      <a:pt x="20510500" y="2247900"/>
                      <a:pt x="20510500" y="2260600"/>
                      <a:pt x="20497800" y="2260600"/>
                    </a:cubicBezTo>
                    <a:lnTo>
                      <a:pt x="20447000" y="2260600"/>
                    </a:lnTo>
                    <a:cubicBezTo>
                      <a:pt x="20370800" y="2260600"/>
                      <a:pt x="20307300" y="2209800"/>
                      <a:pt x="20307300" y="2133600"/>
                    </a:cubicBezTo>
                    <a:lnTo>
                      <a:pt x="20193000" y="1447800"/>
                    </a:lnTo>
                    <a:cubicBezTo>
                      <a:pt x="20180300" y="1447800"/>
                      <a:pt x="20180300" y="1447800"/>
                      <a:pt x="20167600" y="1447800"/>
                    </a:cubicBezTo>
                    <a:lnTo>
                      <a:pt x="20053300" y="2133600"/>
                    </a:lnTo>
                    <a:cubicBezTo>
                      <a:pt x="20053300" y="2209800"/>
                      <a:pt x="19989800" y="2260600"/>
                      <a:pt x="19913600" y="2260600"/>
                    </a:cubicBezTo>
                    <a:lnTo>
                      <a:pt x="19862800" y="2260600"/>
                    </a:lnTo>
                    <a:cubicBezTo>
                      <a:pt x="19850100" y="2260600"/>
                      <a:pt x="19850100" y="2247900"/>
                      <a:pt x="19837400" y="2247900"/>
                    </a:cubicBezTo>
                    <a:cubicBezTo>
                      <a:pt x="19837400" y="2235200"/>
                      <a:pt x="19824700" y="2235200"/>
                      <a:pt x="19824700" y="2222500"/>
                    </a:cubicBezTo>
                    <a:lnTo>
                      <a:pt x="19900900" y="1409700"/>
                    </a:lnTo>
                    <a:lnTo>
                      <a:pt x="19964400" y="965200"/>
                    </a:lnTo>
                    <a:moveTo>
                      <a:pt x="622300" y="2387600"/>
                    </a:moveTo>
                    <a:cubicBezTo>
                      <a:pt x="508000" y="2387600"/>
                      <a:pt x="406400" y="2476500"/>
                      <a:pt x="406400" y="2603500"/>
                    </a:cubicBezTo>
                    <a:lnTo>
                      <a:pt x="406400" y="2667000"/>
                    </a:lnTo>
                    <a:cubicBezTo>
                      <a:pt x="406400" y="2781300"/>
                      <a:pt x="508000" y="2882900"/>
                      <a:pt x="622300" y="2882900"/>
                    </a:cubicBezTo>
                    <a:cubicBezTo>
                      <a:pt x="736600" y="2882900"/>
                      <a:pt x="838200" y="2781300"/>
                      <a:pt x="838200" y="2667000"/>
                    </a:cubicBezTo>
                    <a:lnTo>
                      <a:pt x="838200" y="2603500"/>
                    </a:lnTo>
                    <a:cubicBezTo>
                      <a:pt x="838200" y="2476500"/>
                      <a:pt x="736600" y="2387600"/>
                      <a:pt x="622300" y="2387600"/>
                    </a:cubicBezTo>
                    <a:moveTo>
                      <a:pt x="406400" y="3352800"/>
                    </a:moveTo>
                    <a:cubicBezTo>
                      <a:pt x="406400" y="3352800"/>
                      <a:pt x="393700" y="3340100"/>
                      <a:pt x="393700" y="3352800"/>
                    </a:cubicBezTo>
                    <a:lnTo>
                      <a:pt x="241300" y="3708400"/>
                    </a:lnTo>
                    <a:cubicBezTo>
                      <a:pt x="215900" y="3759200"/>
                      <a:pt x="165100" y="3797300"/>
                      <a:pt x="101600" y="3797300"/>
                    </a:cubicBezTo>
                    <a:lnTo>
                      <a:pt x="38100" y="3797300"/>
                    </a:lnTo>
                    <a:cubicBezTo>
                      <a:pt x="25400" y="3797300"/>
                      <a:pt x="12700" y="3797300"/>
                      <a:pt x="12700" y="3784600"/>
                    </a:cubicBezTo>
                    <a:cubicBezTo>
                      <a:pt x="0" y="3771900"/>
                      <a:pt x="0" y="3759200"/>
                      <a:pt x="12700" y="3746500"/>
                    </a:cubicBezTo>
                    <a:lnTo>
                      <a:pt x="203200" y="3302000"/>
                    </a:lnTo>
                    <a:lnTo>
                      <a:pt x="266700" y="3124200"/>
                    </a:lnTo>
                    <a:cubicBezTo>
                      <a:pt x="317500" y="3022600"/>
                      <a:pt x="419100" y="2946400"/>
                      <a:pt x="533400" y="2946400"/>
                    </a:cubicBezTo>
                    <a:lnTo>
                      <a:pt x="711200" y="2946400"/>
                    </a:lnTo>
                    <a:cubicBezTo>
                      <a:pt x="825500" y="2946400"/>
                      <a:pt x="927100" y="3022600"/>
                      <a:pt x="977900" y="3124200"/>
                    </a:cubicBezTo>
                    <a:lnTo>
                      <a:pt x="1041400" y="3302000"/>
                    </a:lnTo>
                    <a:lnTo>
                      <a:pt x="1231900" y="3746500"/>
                    </a:lnTo>
                    <a:cubicBezTo>
                      <a:pt x="1244600" y="3759200"/>
                      <a:pt x="1244600" y="3771900"/>
                      <a:pt x="1231900" y="3784600"/>
                    </a:cubicBezTo>
                    <a:cubicBezTo>
                      <a:pt x="1231900" y="3797300"/>
                      <a:pt x="1219200" y="3797300"/>
                      <a:pt x="1206500" y="3797300"/>
                    </a:cubicBezTo>
                    <a:lnTo>
                      <a:pt x="1143000" y="3797300"/>
                    </a:lnTo>
                    <a:cubicBezTo>
                      <a:pt x="1079500" y="3797300"/>
                      <a:pt x="1028700" y="3759200"/>
                      <a:pt x="1003300" y="3708400"/>
                    </a:cubicBezTo>
                    <a:lnTo>
                      <a:pt x="850900" y="3352800"/>
                    </a:lnTo>
                    <a:cubicBezTo>
                      <a:pt x="850900" y="3340100"/>
                      <a:pt x="838200" y="3352800"/>
                      <a:pt x="838200" y="3352800"/>
                    </a:cubicBezTo>
                    <a:lnTo>
                      <a:pt x="901700" y="3797300"/>
                    </a:lnTo>
                    <a:lnTo>
                      <a:pt x="977900" y="4610100"/>
                    </a:lnTo>
                    <a:cubicBezTo>
                      <a:pt x="977900" y="4622800"/>
                      <a:pt x="965200" y="4622800"/>
                      <a:pt x="965200" y="4635500"/>
                    </a:cubicBezTo>
                    <a:cubicBezTo>
                      <a:pt x="952500" y="4635500"/>
                      <a:pt x="952500" y="4648200"/>
                      <a:pt x="939800" y="4648200"/>
                    </a:cubicBezTo>
                    <a:lnTo>
                      <a:pt x="889000" y="4648200"/>
                    </a:lnTo>
                    <a:cubicBezTo>
                      <a:pt x="812800" y="4648200"/>
                      <a:pt x="749300" y="4597400"/>
                      <a:pt x="749300" y="4521200"/>
                    </a:cubicBezTo>
                    <a:lnTo>
                      <a:pt x="635000" y="3835400"/>
                    </a:lnTo>
                    <a:cubicBezTo>
                      <a:pt x="622300" y="3835400"/>
                      <a:pt x="622300" y="3835400"/>
                      <a:pt x="609600" y="3835400"/>
                    </a:cubicBezTo>
                    <a:lnTo>
                      <a:pt x="495300" y="4521200"/>
                    </a:lnTo>
                    <a:cubicBezTo>
                      <a:pt x="495300" y="4597400"/>
                      <a:pt x="431800" y="4648200"/>
                      <a:pt x="355600" y="4648200"/>
                    </a:cubicBezTo>
                    <a:lnTo>
                      <a:pt x="304800" y="4648200"/>
                    </a:lnTo>
                    <a:cubicBezTo>
                      <a:pt x="292100" y="4648200"/>
                      <a:pt x="292100" y="4635500"/>
                      <a:pt x="279400" y="4635500"/>
                    </a:cubicBezTo>
                    <a:cubicBezTo>
                      <a:pt x="279400" y="4622800"/>
                      <a:pt x="266700" y="4622800"/>
                      <a:pt x="266700" y="4610100"/>
                    </a:cubicBezTo>
                    <a:lnTo>
                      <a:pt x="342900" y="3797300"/>
                    </a:lnTo>
                    <a:lnTo>
                      <a:pt x="406400" y="3352800"/>
                    </a:lnTo>
                    <a:moveTo>
                      <a:pt x="2019300" y="2387600"/>
                    </a:moveTo>
                    <a:cubicBezTo>
                      <a:pt x="1905000" y="2387600"/>
                      <a:pt x="1803400" y="2476500"/>
                      <a:pt x="1803400" y="2603500"/>
                    </a:cubicBezTo>
                    <a:lnTo>
                      <a:pt x="1803400" y="2667000"/>
                    </a:lnTo>
                    <a:cubicBezTo>
                      <a:pt x="1803400" y="2781300"/>
                      <a:pt x="1905000" y="2882900"/>
                      <a:pt x="2019300" y="2882900"/>
                    </a:cubicBezTo>
                    <a:cubicBezTo>
                      <a:pt x="2133600" y="2882900"/>
                      <a:pt x="2235200" y="2781300"/>
                      <a:pt x="2235200" y="2667000"/>
                    </a:cubicBezTo>
                    <a:lnTo>
                      <a:pt x="2235200" y="2603500"/>
                    </a:lnTo>
                    <a:cubicBezTo>
                      <a:pt x="2235200" y="2476500"/>
                      <a:pt x="2133600" y="2387600"/>
                      <a:pt x="2019300" y="2387600"/>
                    </a:cubicBezTo>
                    <a:moveTo>
                      <a:pt x="1803400" y="3352800"/>
                    </a:moveTo>
                    <a:cubicBezTo>
                      <a:pt x="1803400" y="3352800"/>
                      <a:pt x="1790700" y="3340100"/>
                      <a:pt x="1790700" y="3352800"/>
                    </a:cubicBezTo>
                    <a:lnTo>
                      <a:pt x="1638300" y="3708400"/>
                    </a:lnTo>
                    <a:cubicBezTo>
                      <a:pt x="1612900" y="3759200"/>
                      <a:pt x="1562100" y="3797300"/>
                      <a:pt x="1498600" y="3797300"/>
                    </a:cubicBezTo>
                    <a:lnTo>
                      <a:pt x="1435100" y="3797300"/>
                    </a:lnTo>
                    <a:cubicBezTo>
                      <a:pt x="1422400" y="3797300"/>
                      <a:pt x="1409700" y="3797300"/>
                      <a:pt x="1409700" y="3784600"/>
                    </a:cubicBezTo>
                    <a:cubicBezTo>
                      <a:pt x="1397000" y="3771900"/>
                      <a:pt x="1397000" y="3759200"/>
                      <a:pt x="1409700" y="3746500"/>
                    </a:cubicBezTo>
                    <a:lnTo>
                      <a:pt x="1600200" y="3302000"/>
                    </a:lnTo>
                    <a:lnTo>
                      <a:pt x="1663700" y="3124200"/>
                    </a:lnTo>
                    <a:cubicBezTo>
                      <a:pt x="1714500" y="3022600"/>
                      <a:pt x="1816100" y="2946400"/>
                      <a:pt x="1930400" y="2946400"/>
                    </a:cubicBezTo>
                    <a:lnTo>
                      <a:pt x="2108200" y="2946400"/>
                    </a:lnTo>
                    <a:cubicBezTo>
                      <a:pt x="2222500" y="2946400"/>
                      <a:pt x="2324100" y="3022600"/>
                      <a:pt x="2374900" y="3124200"/>
                    </a:cubicBezTo>
                    <a:lnTo>
                      <a:pt x="2438400" y="3302000"/>
                    </a:lnTo>
                    <a:lnTo>
                      <a:pt x="2628900" y="3746500"/>
                    </a:lnTo>
                    <a:cubicBezTo>
                      <a:pt x="2641600" y="3759200"/>
                      <a:pt x="2641600" y="3771900"/>
                      <a:pt x="2628900" y="3784600"/>
                    </a:cubicBezTo>
                    <a:cubicBezTo>
                      <a:pt x="2628900" y="3797300"/>
                      <a:pt x="2616200" y="3797300"/>
                      <a:pt x="2603500" y="3797300"/>
                    </a:cubicBezTo>
                    <a:lnTo>
                      <a:pt x="2540000" y="3797300"/>
                    </a:lnTo>
                    <a:cubicBezTo>
                      <a:pt x="2476500" y="3797300"/>
                      <a:pt x="2425700" y="3759200"/>
                      <a:pt x="2400300" y="3708400"/>
                    </a:cubicBezTo>
                    <a:lnTo>
                      <a:pt x="2247900" y="3352800"/>
                    </a:lnTo>
                    <a:cubicBezTo>
                      <a:pt x="2247900" y="3340100"/>
                      <a:pt x="2235200" y="3352800"/>
                      <a:pt x="2235200" y="3352800"/>
                    </a:cubicBezTo>
                    <a:lnTo>
                      <a:pt x="2298700" y="3797300"/>
                    </a:lnTo>
                    <a:lnTo>
                      <a:pt x="2374900" y="4610100"/>
                    </a:lnTo>
                    <a:cubicBezTo>
                      <a:pt x="2374900" y="4622800"/>
                      <a:pt x="2362200" y="4622800"/>
                      <a:pt x="2362200" y="4635500"/>
                    </a:cubicBezTo>
                    <a:cubicBezTo>
                      <a:pt x="2349500" y="4635500"/>
                      <a:pt x="2349500" y="4648200"/>
                      <a:pt x="2336800" y="4648200"/>
                    </a:cubicBezTo>
                    <a:lnTo>
                      <a:pt x="2286000" y="4648200"/>
                    </a:lnTo>
                    <a:cubicBezTo>
                      <a:pt x="2209800" y="4648200"/>
                      <a:pt x="2146300" y="4597400"/>
                      <a:pt x="2146300" y="4521200"/>
                    </a:cubicBezTo>
                    <a:lnTo>
                      <a:pt x="2032000" y="3835400"/>
                    </a:lnTo>
                    <a:cubicBezTo>
                      <a:pt x="2019300" y="3835400"/>
                      <a:pt x="2019300" y="3835400"/>
                      <a:pt x="2006600" y="3835400"/>
                    </a:cubicBezTo>
                    <a:lnTo>
                      <a:pt x="1892300" y="4521200"/>
                    </a:lnTo>
                    <a:cubicBezTo>
                      <a:pt x="1892300" y="4597400"/>
                      <a:pt x="1828800" y="4648200"/>
                      <a:pt x="1752600" y="4648200"/>
                    </a:cubicBezTo>
                    <a:lnTo>
                      <a:pt x="1701800" y="4648200"/>
                    </a:lnTo>
                    <a:cubicBezTo>
                      <a:pt x="1689100" y="4648200"/>
                      <a:pt x="1689100" y="4635500"/>
                      <a:pt x="1676400" y="4635500"/>
                    </a:cubicBezTo>
                    <a:cubicBezTo>
                      <a:pt x="1676400" y="4622800"/>
                      <a:pt x="1663700" y="4622800"/>
                      <a:pt x="1663700" y="4610100"/>
                    </a:cubicBezTo>
                    <a:lnTo>
                      <a:pt x="1739900" y="3797300"/>
                    </a:lnTo>
                    <a:lnTo>
                      <a:pt x="1803400" y="3352800"/>
                    </a:lnTo>
                    <a:moveTo>
                      <a:pt x="3416300" y="2387600"/>
                    </a:moveTo>
                    <a:cubicBezTo>
                      <a:pt x="3302000" y="2387600"/>
                      <a:pt x="3200400" y="2476500"/>
                      <a:pt x="3200400" y="2603500"/>
                    </a:cubicBezTo>
                    <a:lnTo>
                      <a:pt x="3200400" y="2667000"/>
                    </a:lnTo>
                    <a:cubicBezTo>
                      <a:pt x="3200400" y="2781300"/>
                      <a:pt x="3302000" y="2882900"/>
                      <a:pt x="3416300" y="2882900"/>
                    </a:cubicBezTo>
                    <a:cubicBezTo>
                      <a:pt x="3530600" y="2882900"/>
                      <a:pt x="3632200" y="2781300"/>
                      <a:pt x="3632200" y="2667000"/>
                    </a:cubicBezTo>
                    <a:lnTo>
                      <a:pt x="3632200" y="2603500"/>
                    </a:lnTo>
                    <a:cubicBezTo>
                      <a:pt x="3632200" y="2476500"/>
                      <a:pt x="3530600" y="2387600"/>
                      <a:pt x="3416300" y="2387600"/>
                    </a:cubicBezTo>
                    <a:moveTo>
                      <a:pt x="3200400" y="3352800"/>
                    </a:moveTo>
                    <a:cubicBezTo>
                      <a:pt x="3200400" y="3352800"/>
                      <a:pt x="3187700" y="3340100"/>
                      <a:pt x="3187700" y="3352800"/>
                    </a:cubicBezTo>
                    <a:lnTo>
                      <a:pt x="3035300" y="3708400"/>
                    </a:lnTo>
                    <a:cubicBezTo>
                      <a:pt x="3009900" y="3759200"/>
                      <a:pt x="2959100" y="3797300"/>
                      <a:pt x="2895600" y="3797300"/>
                    </a:cubicBezTo>
                    <a:lnTo>
                      <a:pt x="2832100" y="3797300"/>
                    </a:lnTo>
                    <a:cubicBezTo>
                      <a:pt x="2819400" y="3797300"/>
                      <a:pt x="2806700" y="3797300"/>
                      <a:pt x="2806700" y="3784600"/>
                    </a:cubicBezTo>
                    <a:cubicBezTo>
                      <a:pt x="2794000" y="3771900"/>
                      <a:pt x="2794000" y="3759200"/>
                      <a:pt x="2806700" y="3746500"/>
                    </a:cubicBezTo>
                    <a:lnTo>
                      <a:pt x="2997200" y="3302000"/>
                    </a:lnTo>
                    <a:lnTo>
                      <a:pt x="3060700" y="3124200"/>
                    </a:lnTo>
                    <a:cubicBezTo>
                      <a:pt x="3111500" y="3022600"/>
                      <a:pt x="3213100" y="2946400"/>
                      <a:pt x="3327400" y="2946400"/>
                    </a:cubicBezTo>
                    <a:lnTo>
                      <a:pt x="3505200" y="2946400"/>
                    </a:lnTo>
                    <a:cubicBezTo>
                      <a:pt x="3619500" y="2946400"/>
                      <a:pt x="3721100" y="3022600"/>
                      <a:pt x="3771900" y="3124200"/>
                    </a:cubicBezTo>
                    <a:lnTo>
                      <a:pt x="3835400" y="3302000"/>
                    </a:lnTo>
                    <a:lnTo>
                      <a:pt x="4025900" y="3746500"/>
                    </a:lnTo>
                    <a:cubicBezTo>
                      <a:pt x="4038600" y="3759200"/>
                      <a:pt x="4038600" y="3771900"/>
                      <a:pt x="4025900" y="3784600"/>
                    </a:cubicBezTo>
                    <a:cubicBezTo>
                      <a:pt x="4025900" y="3797300"/>
                      <a:pt x="4013200" y="3797300"/>
                      <a:pt x="4000500" y="3797300"/>
                    </a:cubicBezTo>
                    <a:lnTo>
                      <a:pt x="3937000" y="3797300"/>
                    </a:lnTo>
                    <a:cubicBezTo>
                      <a:pt x="3873500" y="3797300"/>
                      <a:pt x="3822700" y="3759200"/>
                      <a:pt x="3797300" y="3708400"/>
                    </a:cubicBezTo>
                    <a:lnTo>
                      <a:pt x="3644900" y="3352800"/>
                    </a:lnTo>
                    <a:cubicBezTo>
                      <a:pt x="3644900" y="3340100"/>
                      <a:pt x="3632200" y="3352800"/>
                      <a:pt x="3632200" y="3352800"/>
                    </a:cubicBezTo>
                    <a:lnTo>
                      <a:pt x="3695700" y="3797300"/>
                    </a:lnTo>
                    <a:lnTo>
                      <a:pt x="3771900" y="4610100"/>
                    </a:lnTo>
                    <a:cubicBezTo>
                      <a:pt x="3771900" y="4622800"/>
                      <a:pt x="3759200" y="4622800"/>
                      <a:pt x="3759200" y="4635500"/>
                    </a:cubicBezTo>
                    <a:cubicBezTo>
                      <a:pt x="3746500" y="4635500"/>
                      <a:pt x="3746500" y="4648200"/>
                      <a:pt x="3733800" y="4648200"/>
                    </a:cubicBezTo>
                    <a:lnTo>
                      <a:pt x="3683000" y="4648200"/>
                    </a:lnTo>
                    <a:cubicBezTo>
                      <a:pt x="3606800" y="4648200"/>
                      <a:pt x="3543300" y="4597400"/>
                      <a:pt x="3543300" y="4521200"/>
                    </a:cubicBezTo>
                    <a:lnTo>
                      <a:pt x="3429000" y="3835400"/>
                    </a:lnTo>
                    <a:cubicBezTo>
                      <a:pt x="3416300" y="3835400"/>
                      <a:pt x="3416300" y="3835400"/>
                      <a:pt x="3403600" y="3835400"/>
                    </a:cubicBezTo>
                    <a:lnTo>
                      <a:pt x="3289300" y="4521200"/>
                    </a:lnTo>
                    <a:cubicBezTo>
                      <a:pt x="3289300" y="4597400"/>
                      <a:pt x="3225800" y="4648200"/>
                      <a:pt x="3149600" y="4648200"/>
                    </a:cubicBezTo>
                    <a:lnTo>
                      <a:pt x="3098800" y="4648200"/>
                    </a:lnTo>
                    <a:cubicBezTo>
                      <a:pt x="3086100" y="4648200"/>
                      <a:pt x="3086100" y="4635500"/>
                      <a:pt x="3073400" y="4635500"/>
                    </a:cubicBezTo>
                    <a:cubicBezTo>
                      <a:pt x="3073400" y="4622800"/>
                      <a:pt x="3060700" y="4622800"/>
                      <a:pt x="3060700" y="4610100"/>
                    </a:cubicBezTo>
                    <a:lnTo>
                      <a:pt x="3136900" y="3797300"/>
                    </a:lnTo>
                    <a:lnTo>
                      <a:pt x="3200400" y="3352800"/>
                    </a:lnTo>
                    <a:moveTo>
                      <a:pt x="4813300" y="2387600"/>
                    </a:moveTo>
                    <a:cubicBezTo>
                      <a:pt x="4699000" y="2387600"/>
                      <a:pt x="4597400" y="2476500"/>
                      <a:pt x="4597400" y="2603500"/>
                    </a:cubicBezTo>
                    <a:lnTo>
                      <a:pt x="4597400" y="2667000"/>
                    </a:lnTo>
                    <a:cubicBezTo>
                      <a:pt x="4597400" y="2781300"/>
                      <a:pt x="4699000" y="2882900"/>
                      <a:pt x="4813300" y="2882900"/>
                    </a:cubicBezTo>
                    <a:cubicBezTo>
                      <a:pt x="4927600" y="2882900"/>
                      <a:pt x="5029200" y="2781300"/>
                      <a:pt x="5029200" y="2667000"/>
                    </a:cubicBezTo>
                    <a:lnTo>
                      <a:pt x="5029200" y="2603500"/>
                    </a:lnTo>
                    <a:cubicBezTo>
                      <a:pt x="5029200" y="2476500"/>
                      <a:pt x="4927600" y="2387600"/>
                      <a:pt x="4813300" y="2387600"/>
                    </a:cubicBezTo>
                    <a:moveTo>
                      <a:pt x="4597400" y="3352800"/>
                    </a:moveTo>
                    <a:cubicBezTo>
                      <a:pt x="4597400" y="3352800"/>
                      <a:pt x="4584700" y="3340100"/>
                      <a:pt x="4584700" y="3352800"/>
                    </a:cubicBezTo>
                    <a:lnTo>
                      <a:pt x="4432300" y="3708400"/>
                    </a:lnTo>
                    <a:cubicBezTo>
                      <a:pt x="4406900" y="3759200"/>
                      <a:pt x="4356100" y="3797300"/>
                      <a:pt x="4292600" y="3797300"/>
                    </a:cubicBezTo>
                    <a:lnTo>
                      <a:pt x="4229100" y="3797300"/>
                    </a:lnTo>
                    <a:cubicBezTo>
                      <a:pt x="4216400" y="3797300"/>
                      <a:pt x="4203700" y="3797300"/>
                      <a:pt x="4203700" y="3784600"/>
                    </a:cubicBezTo>
                    <a:cubicBezTo>
                      <a:pt x="4191000" y="3771900"/>
                      <a:pt x="4191000" y="3759200"/>
                      <a:pt x="4203700" y="3746500"/>
                    </a:cubicBezTo>
                    <a:lnTo>
                      <a:pt x="4394200" y="3302000"/>
                    </a:lnTo>
                    <a:lnTo>
                      <a:pt x="4457700" y="3124200"/>
                    </a:lnTo>
                    <a:cubicBezTo>
                      <a:pt x="4508500" y="3022600"/>
                      <a:pt x="4610100" y="2946400"/>
                      <a:pt x="4724400" y="2946400"/>
                    </a:cubicBezTo>
                    <a:lnTo>
                      <a:pt x="4902200" y="2946400"/>
                    </a:lnTo>
                    <a:cubicBezTo>
                      <a:pt x="5016500" y="2946400"/>
                      <a:pt x="5118100" y="3022600"/>
                      <a:pt x="5168900" y="3124200"/>
                    </a:cubicBezTo>
                    <a:lnTo>
                      <a:pt x="5232400" y="3302000"/>
                    </a:lnTo>
                    <a:lnTo>
                      <a:pt x="5422900" y="3746500"/>
                    </a:lnTo>
                    <a:cubicBezTo>
                      <a:pt x="5435600" y="3759200"/>
                      <a:pt x="5435600" y="3771900"/>
                      <a:pt x="5422900" y="3784600"/>
                    </a:cubicBezTo>
                    <a:cubicBezTo>
                      <a:pt x="5422900" y="3797300"/>
                      <a:pt x="5410200" y="3797300"/>
                      <a:pt x="5397500" y="3797300"/>
                    </a:cubicBezTo>
                    <a:lnTo>
                      <a:pt x="5334000" y="3797300"/>
                    </a:lnTo>
                    <a:cubicBezTo>
                      <a:pt x="5270500" y="3797300"/>
                      <a:pt x="5219700" y="3759200"/>
                      <a:pt x="5194300" y="3708400"/>
                    </a:cubicBezTo>
                    <a:lnTo>
                      <a:pt x="5041900" y="3352800"/>
                    </a:lnTo>
                    <a:cubicBezTo>
                      <a:pt x="5041900" y="3340100"/>
                      <a:pt x="5029200" y="3352800"/>
                      <a:pt x="5029200" y="3352800"/>
                    </a:cubicBezTo>
                    <a:lnTo>
                      <a:pt x="5092700" y="3797300"/>
                    </a:lnTo>
                    <a:lnTo>
                      <a:pt x="5168900" y="4610100"/>
                    </a:lnTo>
                    <a:cubicBezTo>
                      <a:pt x="5168900" y="4622800"/>
                      <a:pt x="5156200" y="4622800"/>
                      <a:pt x="5156200" y="4635500"/>
                    </a:cubicBezTo>
                    <a:cubicBezTo>
                      <a:pt x="5143500" y="4635500"/>
                      <a:pt x="5143500" y="4648200"/>
                      <a:pt x="5130800" y="4648200"/>
                    </a:cubicBezTo>
                    <a:lnTo>
                      <a:pt x="5080000" y="4648200"/>
                    </a:lnTo>
                    <a:cubicBezTo>
                      <a:pt x="5003800" y="4648200"/>
                      <a:pt x="4940300" y="4597400"/>
                      <a:pt x="4940300" y="4521200"/>
                    </a:cubicBezTo>
                    <a:lnTo>
                      <a:pt x="4826000" y="3835400"/>
                    </a:lnTo>
                    <a:cubicBezTo>
                      <a:pt x="4813300" y="3835400"/>
                      <a:pt x="4813300" y="3835400"/>
                      <a:pt x="4800600" y="3835400"/>
                    </a:cubicBezTo>
                    <a:lnTo>
                      <a:pt x="4686300" y="4521200"/>
                    </a:lnTo>
                    <a:cubicBezTo>
                      <a:pt x="4686300" y="4597400"/>
                      <a:pt x="4622800" y="4648200"/>
                      <a:pt x="4546600" y="4648200"/>
                    </a:cubicBezTo>
                    <a:lnTo>
                      <a:pt x="4495800" y="4648200"/>
                    </a:lnTo>
                    <a:cubicBezTo>
                      <a:pt x="4483100" y="4648200"/>
                      <a:pt x="4483100" y="4635500"/>
                      <a:pt x="4470400" y="4635500"/>
                    </a:cubicBezTo>
                    <a:cubicBezTo>
                      <a:pt x="4470400" y="4622800"/>
                      <a:pt x="4457700" y="4622800"/>
                      <a:pt x="4457700" y="4610100"/>
                    </a:cubicBezTo>
                    <a:lnTo>
                      <a:pt x="4533900" y="3797300"/>
                    </a:lnTo>
                    <a:lnTo>
                      <a:pt x="4597400" y="3352800"/>
                    </a:lnTo>
                    <a:moveTo>
                      <a:pt x="6210300" y="2387600"/>
                    </a:moveTo>
                    <a:cubicBezTo>
                      <a:pt x="6096000" y="2387600"/>
                      <a:pt x="5994400" y="2476500"/>
                      <a:pt x="5994400" y="2603500"/>
                    </a:cubicBezTo>
                    <a:lnTo>
                      <a:pt x="5994400" y="2667000"/>
                    </a:lnTo>
                    <a:cubicBezTo>
                      <a:pt x="5994400" y="2781300"/>
                      <a:pt x="6096000" y="2882900"/>
                      <a:pt x="6210300" y="2882900"/>
                    </a:cubicBezTo>
                    <a:cubicBezTo>
                      <a:pt x="6324600" y="2882900"/>
                      <a:pt x="6426200" y="2781300"/>
                      <a:pt x="6426200" y="2667000"/>
                    </a:cubicBezTo>
                    <a:lnTo>
                      <a:pt x="6426200" y="2603500"/>
                    </a:lnTo>
                    <a:cubicBezTo>
                      <a:pt x="6426200" y="2476500"/>
                      <a:pt x="6324600" y="2387600"/>
                      <a:pt x="6210300" y="2387600"/>
                    </a:cubicBezTo>
                    <a:moveTo>
                      <a:pt x="5994400" y="3352800"/>
                    </a:moveTo>
                    <a:cubicBezTo>
                      <a:pt x="5994400" y="3352800"/>
                      <a:pt x="5981700" y="3340100"/>
                      <a:pt x="5981700" y="3352800"/>
                    </a:cubicBezTo>
                    <a:lnTo>
                      <a:pt x="5829300" y="3708400"/>
                    </a:lnTo>
                    <a:cubicBezTo>
                      <a:pt x="5803900" y="3759200"/>
                      <a:pt x="5753100" y="3797300"/>
                      <a:pt x="5689600" y="3797300"/>
                    </a:cubicBezTo>
                    <a:lnTo>
                      <a:pt x="5626100" y="3797300"/>
                    </a:lnTo>
                    <a:cubicBezTo>
                      <a:pt x="5613400" y="3797300"/>
                      <a:pt x="5600700" y="3797300"/>
                      <a:pt x="5600700" y="3784600"/>
                    </a:cubicBezTo>
                    <a:cubicBezTo>
                      <a:pt x="5588000" y="3771900"/>
                      <a:pt x="5588000" y="3759200"/>
                      <a:pt x="5600700" y="3746500"/>
                    </a:cubicBezTo>
                    <a:lnTo>
                      <a:pt x="5791200" y="3302000"/>
                    </a:lnTo>
                    <a:lnTo>
                      <a:pt x="5854700" y="3124200"/>
                    </a:lnTo>
                    <a:cubicBezTo>
                      <a:pt x="5905500" y="3022600"/>
                      <a:pt x="6007100" y="2946400"/>
                      <a:pt x="6121400" y="2946400"/>
                    </a:cubicBezTo>
                    <a:lnTo>
                      <a:pt x="6299200" y="2946400"/>
                    </a:lnTo>
                    <a:cubicBezTo>
                      <a:pt x="6413500" y="2946400"/>
                      <a:pt x="6515100" y="3022600"/>
                      <a:pt x="6565900" y="3124200"/>
                    </a:cubicBezTo>
                    <a:lnTo>
                      <a:pt x="6629400" y="3302000"/>
                    </a:lnTo>
                    <a:lnTo>
                      <a:pt x="6819900" y="3746500"/>
                    </a:lnTo>
                    <a:cubicBezTo>
                      <a:pt x="6832600" y="3759200"/>
                      <a:pt x="6832600" y="3771900"/>
                      <a:pt x="6819900" y="3784600"/>
                    </a:cubicBezTo>
                    <a:cubicBezTo>
                      <a:pt x="6819900" y="3797300"/>
                      <a:pt x="6807200" y="3797300"/>
                      <a:pt x="6794500" y="3797300"/>
                    </a:cubicBezTo>
                    <a:lnTo>
                      <a:pt x="6731000" y="3797300"/>
                    </a:lnTo>
                    <a:cubicBezTo>
                      <a:pt x="6667500" y="3797300"/>
                      <a:pt x="6616700" y="3759200"/>
                      <a:pt x="6591300" y="3708400"/>
                    </a:cubicBezTo>
                    <a:lnTo>
                      <a:pt x="6438900" y="3352800"/>
                    </a:lnTo>
                    <a:cubicBezTo>
                      <a:pt x="6438900" y="3340100"/>
                      <a:pt x="6426200" y="3352800"/>
                      <a:pt x="6426200" y="3352800"/>
                    </a:cubicBezTo>
                    <a:lnTo>
                      <a:pt x="6489700" y="3797300"/>
                    </a:lnTo>
                    <a:lnTo>
                      <a:pt x="6565900" y="4610100"/>
                    </a:lnTo>
                    <a:cubicBezTo>
                      <a:pt x="6565900" y="4622800"/>
                      <a:pt x="6553200" y="4622800"/>
                      <a:pt x="6553200" y="4635500"/>
                    </a:cubicBezTo>
                    <a:cubicBezTo>
                      <a:pt x="6540500" y="4635500"/>
                      <a:pt x="6540500" y="4648200"/>
                      <a:pt x="6527800" y="4648200"/>
                    </a:cubicBezTo>
                    <a:lnTo>
                      <a:pt x="6477000" y="4648200"/>
                    </a:lnTo>
                    <a:cubicBezTo>
                      <a:pt x="6400800" y="4648200"/>
                      <a:pt x="6337300" y="4597400"/>
                      <a:pt x="6337300" y="4521200"/>
                    </a:cubicBezTo>
                    <a:lnTo>
                      <a:pt x="6223000" y="3835400"/>
                    </a:lnTo>
                    <a:cubicBezTo>
                      <a:pt x="6210300" y="3835400"/>
                      <a:pt x="6210300" y="3835400"/>
                      <a:pt x="6197600" y="3835400"/>
                    </a:cubicBezTo>
                    <a:lnTo>
                      <a:pt x="6083300" y="4521200"/>
                    </a:lnTo>
                    <a:cubicBezTo>
                      <a:pt x="6083300" y="4597400"/>
                      <a:pt x="6019800" y="4648200"/>
                      <a:pt x="5943600" y="4648200"/>
                    </a:cubicBezTo>
                    <a:lnTo>
                      <a:pt x="5892800" y="4648200"/>
                    </a:lnTo>
                    <a:cubicBezTo>
                      <a:pt x="5880100" y="4648200"/>
                      <a:pt x="5880100" y="4635500"/>
                      <a:pt x="5867400" y="4635500"/>
                    </a:cubicBezTo>
                    <a:cubicBezTo>
                      <a:pt x="5867400" y="4622800"/>
                      <a:pt x="5854700" y="4622800"/>
                      <a:pt x="5854700" y="4610100"/>
                    </a:cubicBezTo>
                    <a:lnTo>
                      <a:pt x="5930900" y="3797300"/>
                    </a:lnTo>
                    <a:lnTo>
                      <a:pt x="5994400" y="3352800"/>
                    </a:lnTo>
                    <a:moveTo>
                      <a:pt x="7607300" y="2387600"/>
                    </a:moveTo>
                    <a:cubicBezTo>
                      <a:pt x="7493000" y="2387600"/>
                      <a:pt x="7391400" y="2476500"/>
                      <a:pt x="7391400" y="2603500"/>
                    </a:cubicBezTo>
                    <a:lnTo>
                      <a:pt x="7391400" y="2667000"/>
                    </a:lnTo>
                    <a:cubicBezTo>
                      <a:pt x="7391400" y="2781300"/>
                      <a:pt x="7493000" y="2882900"/>
                      <a:pt x="7607300" y="2882900"/>
                    </a:cubicBezTo>
                    <a:cubicBezTo>
                      <a:pt x="7721600" y="2882900"/>
                      <a:pt x="7823200" y="2781300"/>
                      <a:pt x="7823200" y="2667000"/>
                    </a:cubicBezTo>
                    <a:lnTo>
                      <a:pt x="7823200" y="2603500"/>
                    </a:lnTo>
                    <a:cubicBezTo>
                      <a:pt x="7823200" y="2476500"/>
                      <a:pt x="7721600" y="2387600"/>
                      <a:pt x="7607300" y="2387600"/>
                    </a:cubicBezTo>
                    <a:moveTo>
                      <a:pt x="7391400" y="3352800"/>
                    </a:moveTo>
                    <a:cubicBezTo>
                      <a:pt x="7391400" y="3352800"/>
                      <a:pt x="7378700" y="3340100"/>
                      <a:pt x="7378700" y="3352800"/>
                    </a:cubicBezTo>
                    <a:lnTo>
                      <a:pt x="7226300" y="3708400"/>
                    </a:lnTo>
                    <a:cubicBezTo>
                      <a:pt x="7200900" y="3759200"/>
                      <a:pt x="7150100" y="3797300"/>
                      <a:pt x="7086600" y="3797300"/>
                    </a:cubicBezTo>
                    <a:lnTo>
                      <a:pt x="7023100" y="3797300"/>
                    </a:lnTo>
                    <a:cubicBezTo>
                      <a:pt x="7010400" y="3797300"/>
                      <a:pt x="6997700" y="3797300"/>
                      <a:pt x="6997700" y="3784600"/>
                    </a:cubicBezTo>
                    <a:cubicBezTo>
                      <a:pt x="6985000" y="3771900"/>
                      <a:pt x="6985000" y="3759200"/>
                      <a:pt x="6997700" y="3746500"/>
                    </a:cubicBezTo>
                    <a:lnTo>
                      <a:pt x="7188200" y="3302000"/>
                    </a:lnTo>
                    <a:lnTo>
                      <a:pt x="7251700" y="3124200"/>
                    </a:lnTo>
                    <a:cubicBezTo>
                      <a:pt x="7302500" y="3022600"/>
                      <a:pt x="7404100" y="2946400"/>
                      <a:pt x="7518400" y="2946400"/>
                    </a:cubicBezTo>
                    <a:lnTo>
                      <a:pt x="7696200" y="2946400"/>
                    </a:lnTo>
                    <a:cubicBezTo>
                      <a:pt x="7810500" y="2946400"/>
                      <a:pt x="7912100" y="3022600"/>
                      <a:pt x="7962900" y="3124200"/>
                    </a:cubicBezTo>
                    <a:lnTo>
                      <a:pt x="8026400" y="3302000"/>
                    </a:lnTo>
                    <a:lnTo>
                      <a:pt x="8216900" y="3746500"/>
                    </a:lnTo>
                    <a:cubicBezTo>
                      <a:pt x="8229600" y="3759200"/>
                      <a:pt x="8229600" y="3771900"/>
                      <a:pt x="8216900" y="3784600"/>
                    </a:cubicBezTo>
                    <a:cubicBezTo>
                      <a:pt x="8216900" y="3797300"/>
                      <a:pt x="8204200" y="3797300"/>
                      <a:pt x="8191500" y="3797300"/>
                    </a:cubicBezTo>
                    <a:lnTo>
                      <a:pt x="8128000" y="3797300"/>
                    </a:lnTo>
                    <a:cubicBezTo>
                      <a:pt x="8064500" y="3797300"/>
                      <a:pt x="8013700" y="3759200"/>
                      <a:pt x="7988300" y="3708400"/>
                    </a:cubicBezTo>
                    <a:lnTo>
                      <a:pt x="7835900" y="3352800"/>
                    </a:lnTo>
                    <a:cubicBezTo>
                      <a:pt x="7835900" y="3340100"/>
                      <a:pt x="7823200" y="3352800"/>
                      <a:pt x="7823200" y="3352800"/>
                    </a:cubicBezTo>
                    <a:lnTo>
                      <a:pt x="7886700" y="3797300"/>
                    </a:lnTo>
                    <a:lnTo>
                      <a:pt x="7962900" y="4610100"/>
                    </a:lnTo>
                    <a:cubicBezTo>
                      <a:pt x="7962900" y="4622800"/>
                      <a:pt x="7950200" y="4622800"/>
                      <a:pt x="7950200" y="4635500"/>
                    </a:cubicBezTo>
                    <a:cubicBezTo>
                      <a:pt x="7937500" y="4635500"/>
                      <a:pt x="7937500" y="4648200"/>
                      <a:pt x="7924800" y="4648200"/>
                    </a:cubicBezTo>
                    <a:lnTo>
                      <a:pt x="7874000" y="4648200"/>
                    </a:lnTo>
                    <a:cubicBezTo>
                      <a:pt x="7797800" y="4648200"/>
                      <a:pt x="7734300" y="4597400"/>
                      <a:pt x="7734300" y="4521200"/>
                    </a:cubicBezTo>
                    <a:lnTo>
                      <a:pt x="7620000" y="3835400"/>
                    </a:lnTo>
                    <a:cubicBezTo>
                      <a:pt x="7607300" y="3835400"/>
                      <a:pt x="7607300" y="3835400"/>
                      <a:pt x="7594600" y="3835400"/>
                    </a:cubicBezTo>
                    <a:lnTo>
                      <a:pt x="7480300" y="4521200"/>
                    </a:lnTo>
                    <a:cubicBezTo>
                      <a:pt x="7480300" y="4597400"/>
                      <a:pt x="7416800" y="4648200"/>
                      <a:pt x="7340600" y="4648200"/>
                    </a:cubicBezTo>
                    <a:lnTo>
                      <a:pt x="7289800" y="4648200"/>
                    </a:lnTo>
                    <a:cubicBezTo>
                      <a:pt x="7277100" y="4648200"/>
                      <a:pt x="7277100" y="4635500"/>
                      <a:pt x="7264400" y="4635500"/>
                    </a:cubicBezTo>
                    <a:cubicBezTo>
                      <a:pt x="7264400" y="4622800"/>
                      <a:pt x="7251700" y="4622800"/>
                      <a:pt x="7251700" y="4610100"/>
                    </a:cubicBezTo>
                    <a:lnTo>
                      <a:pt x="7327900" y="3797300"/>
                    </a:lnTo>
                    <a:lnTo>
                      <a:pt x="7391400" y="3352800"/>
                    </a:lnTo>
                    <a:moveTo>
                      <a:pt x="9004300" y="2387600"/>
                    </a:moveTo>
                    <a:cubicBezTo>
                      <a:pt x="8890000" y="2387600"/>
                      <a:pt x="8788400" y="2476500"/>
                      <a:pt x="8788400" y="2603500"/>
                    </a:cubicBezTo>
                    <a:lnTo>
                      <a:pt x="8788400" y="2667000"/>
                    </a:lnTo>
                    <a:cubicBezTo>
                      <a:pt x="8788400" y="2781300"/>
                      <a:pt x="8890000" y="2882900"/>
                      <a:pt x="9004300" y="2882900"/>
                    </a:cubicBezTo>
                    <a:cubicBezTo>
                      <a:pt x="9118600" y="2882900"/>
                      <a:pt x="9220200" y="2781300"/>
                      <a:pt x="9220200" y="2667000"/>
                    </a:cubicBezTo>
                    <a:lnTo>
                      <a:pt x="9220200" y="2603500"/>
                    </a:lnTo>
                    <a:cubicBezTo>
                      <a:pt x="9220200" y="2476500"/>
                      <a:pt x="9118600" y="2387600"/>
                      <a:pt x="9004300" y="2387600"/>
                    </a:cubicBezTo>
                    <a:moveTo>
                      <a:pt x="8788400" y="3352800"/>
                    </a:moveTo>
                    <a:cubicBezTo>
                      <a:pt x="8788400" y="3352800"/>
                      <a:pt x="8775700" y="3340100"/>
                      <a:pt x="8775700" y="3352800"/>
                    </a:cubicBezTo>
                    <a:lnTo>
                      <a:pt x="8623300" y="3708400"/>
                    </a:lnTo>
                    <a:cubicBezTo>
                      <a:pt x="8597900" y="3759200"/>
                      <a:pt x="8547100" y="3797300"/>
                      <a:pt x="8483600" y="3797300"/>
                    </a:cubicBezTo>
                    <a:lnTo>
                      <a:pt x="8420100" y="3797300"/>
                    </a:lnTo>
                    <a:cubicBezTo>
                      <a:pt x="8407400" y="3797300"/>
                      <a:pt x="8394700" y="3797300"/>
                      <a:pt x="8394700" y="3784600"/>
                    </a:cubicBezTo>
                    <a:cubicBezTo>
                      <a:pt x="8382000" y="3771900"/>
                      <a:pt x="8382000" y="3759200"/>
                      <a:pt x="8394700" y="3746500"/>
                    </a:cubicBezTo>
                    <a:lnTo>
                      <a:pt x="8585200" y="3302000"/>
                    </a:lnTo>
                    <a:lnTo>
                      <a:pt x="8648700" y="3124200"/>
                    </a:lnTo>
                    <a:cubicBezTo>
                      <a:pt x="8699500" y="3022600"/>
                      <a:pt x="8801100" y="2946400"/>
                      <a:pt x="8915400" y="2946400"/>
                    </a:cubicBezTo>
                    <a:lnTo>
                      <a:pt x="9093200" y="2946400"/>
                    </a:lnTo>
                    <a:cubicBezTo>
                      <a:pt x="9207500" y="2946400"/>
                      <a:pt x="9309100" y="3022600"/>
                      <a:pt x="9359900" y="3124200"/>
                    </a:cubicBezTo>
                    <a:lnTo>
                      <a:pt x="9423400" y="3302000"/>
                    </a:lnTo>
                    <a:lnTo>
                      <a:pt x="9613900" y="3746500"/>
                    </a:lnTo>
                    <a:cubicBezTo>
                      <a:pt x="9626600" y="3759200"/>
                      <a:pt x="9626600" y="3771900"/>
                      <a:pt x="9613900" y="3784600"/>
                    </a:cubicBezTo>
                    <a:cubicBezTo>
                      <a:pt x="9613900" y="3797300"/>
                      <a:pt x="9601200" y="3797300"/>
                      <a:pt x="9588500" y="3797300"/>
                    </a:cubicBezTo>
                    <a:lnTo>
                      <a:pt x="9525000" y="3797300"/>
                    </a:lnTo>
                    <a:cubicBezTo>
                      <a:pt x="9461500" y="3797300"/>
                      <a:pt x="9410700" y="3759200"/>
                      <a:pt x="9385300" y="3708400"/>
                    </a:cubicBezTo>
                    <a:lnTo>
                      <a:pt x="9232900" y="3352800"/>
                    </a:lnTo>
                    <a:cubicBezTo>
                      <a:pt x="9232900" y="3340100"/>
                      <a:pt x="9220200" y="3352800"/>
                      <a:pt x="9220200" y="3352800"/>
                    </a:cubicBezTo>
                    <a:lnTo>
                      <a:pt x="9283700" y="3797300"/>
                    </a:lnTo>
                    <a:lnTo>
                      <a:pt x="9359900" y="4610100"/>
                    </a:lnTo>
                    <a:cubicBezTo>
                      <a:pt x="9359900" y="4622800"/>
                      <a:pt x="9347200" y="4622800"/>
                      <a:pt x="9347200" y="4635500"/>
                    </a:cubicBezTo>
                    <a:cubicBezTo>
                      <a:pt x="9334500" y="4635500"/>
                      <a:pt x="9334500" y="4648200"/>
                      <a:pt x="9321800" y="4648200"/>
                    </a:cubicBezTo>
                    <a:lnTo>
                      <a:pt x="9271000" y="4648200"/>
                    </a:lnTo>
                    <a:cubicBezTo>
                      <a:pt x="9194800" y="4648200"/>
                      <a:pt x="9131300" y="4597400"/>
                      <a:pt x="9131300" y="4521200"/>
                    </a:cubicBezTo>
                    <a:lnTo>
                      <a:pt x="9017000" y="3835400"/>
                    </a:lnTo>
                    <a:cubicBezTo>
                      <a:pt x="9004300" y="3835400"/>
                      <a:pt x="9004300" y="3835400"/>
                      <a:pt x="8991600" y="3835400"/>
                    </a:cubicBezTo>
                    <a:lnTo>
                      <a:pt x="8877300" y="4521200"/>
                    </a:lnTo>
                    <a:cubicBezTo>
                      <a:pt x="8877300" y="4597400"/>
                      <a:pt x="8813800" y="4648200"/>
                      <a:pt x="8737600" y="4648200"/>
                    </a:cubicBezTo>
                    <a:lnTo>
                      <a:pt x="8686800" y="4648200"/>
                    </a:lnTo>
                    <a:cubicBezTo>
                      <a:pt x="8674100" y="4648200"/>
                      <a:pt x="8674100" y="4635500"/>
                      <a:pt x="8661400" y="4635500"/>
                    </a:cubicBezTo>
                    <a:cubicBezTo>
                      <a:pt x="8661400" y="4622800"/>
                      <a:pt x="8648700" y="4622800"/>
                      <a:pt x="8648700" y="4610100"/>
                    </a:cubicBezTo>
                    <a:lnTo>
                      <a:pt x="8724900" y="3797300"/>
                    </a:lnTo>
                    <a:lnTo>
                      <a:pt x="8788400" y="3352800"/>
                    </a:lnTo>
                    <a:moveTo>
                      <a:pt x="10401300" y="2387600"/>
                    </a:moveTo>
                    <a:cubicBezTo>
                      <a:pt x="10287000" y="2387600"/>
                      <a:pt x="10185400" y="2476500"/>
                      <a:pt x="10185400" y="2603500"/>
                    </a:cubicBezTo>
                    <a:lnTo>
                      <a:pt x="10185400" y="2667000"/>
                    </a:lnTo>
                    <a:cubicBezTo>
                      <a:pt x="10185400" y="2781300"/>
                      <a:pt x="10287000" y="2882900"/>
                      <a:pt x="10401300" y="2882900"/>
                    </a:cubicBezTo>
                    <a:cubicBezTo>
                      <a:pt x="10515600" y="2882900"/>
                      <a:pt x="10617200" y="2781300"/>
                      <a:pt x="10617200" y="2667000"/>
                    </a:cubicBezTo>
                    <a:lnTo>
                      <a:pt x="10617200" y="2603500"/>
                    </a:lnTo>
                    <a:cubicBezTo>
                      <a:pt x="10617200" y="2476500"/>
                      <a:pt x="10515600" y="2387600"/>
                      <a:pt x="10401300" y="2387600"/>
                    </a:cubicBezTo>
                    <a:moveTo>
                      <a:pt x="10185400" y="3352800"/>
                    </a:moveTo>
                    <a:cubicBezTo>
                      <a:pt x="10185400" y="3352800"/>
                      <a:pt x="10172700" y="3340100"/>
                      <a:pt x="10172700" y="3352800"/>
                    </a:cubicBezTo>
                    <a:lnTo>
                      <a:pt x="10020300" y="3708400"/>
                    </a:lnTo>
                    <a:cubicBezTo>
                      <a:pt x="9994900" y="3759200"/>
                      <a:pt x="9944100" y="3797300"/>
                      <a:pt x="9880600" y="3797300"/>
                    </a:cubicBezTo>
                    <a:lnTo>
                      <a:pt x="9817100" y="3797300"/>
                    </a:lnTo>
                    <a:cubicBezTo>
                      <a:pt x="9804400" y="3797300"/>
                      <a:pt x="9791700" y="3797300"/>
                      <a:pt x="9791700" y="3784600"/>
                    </a:cubicBezTo>
                    <a:cubicBezTo>
                      <a:pt x="9779000" y="3771900"/>
                      <a:pt x="9779000" y="3759200"/>
                      <a:pt x="9791700" y="3746500"/>
                    </a:cubicBezTo>
                    <a:lnTo>
                      <a:pt x="9982200" y="3302000"/>
                    </a:lnTo>
                    <a:lnTo>
                      <a:pt x="10045700" y="3124200"/>
                    </a:lnTo>
                    <a:cubicBezTo>
                      <a:pt x="10096500" y="3022600"/>
                      <a:pt x="10198100" y="2946400"/>
                      <a:pt x="10312400" y="2946400"/>
                    </a:cubicBezTo>
                    <a:lnTo>
                      <a:pt x="10490200" y="2946400"/>
                    </a:lnTo>
                    <a:cubicBezTo>
                      <a:pt x="10604500" y="2946400"/>
                      <a:pt x="10706100" y="3022600"/>
                      <a:pt x="10756900" y="3124200"/>
                    </a:cubicBezTo>
                    <a:lnTo>
                      <a:pt x="10820400" y="3302000"/>
                    </a:lnTo>
                    <a:lnTo>
                      <a:pt x="11010900" y="3746500"/>
                    </a:lnTo>
                    <a:cubicBezTo>
                      <a:pt x="11023600" y="3759200"/>
                      <a:pt x="11023600" y="3771900"/>
                      <a:pt x="11010900" y="3784600"/>
                    </a:cubicBezTo>
                    <a:cubicBezTo>
                      <a:pt x="11010900" y="3797300"/>
                      <a:pt x="10998200" y="3797300"/>
                      <a:pt x="10985500" y="3797300"/>
                    </a:cubicBezTo>
                    <a:lnTo>
                      <a:pt x="10922000" y="3797300"/>
                    </a:lnTo>
                    <a:cubicBezTo>
                      <a:pt x="10858500" y="3797300"/>
                      <a:pt x="10807700" y="3759200"/>
                      <a:pt x="10782300" y="3708400"/>
                    </a:cubicBezTo>
                    <a:lnTo>
                      <a:pt x="10629900" y="3352800"/>
                    </a:lnTo>
                    <a:cubicBezTo>
                      <a:pt x="10629900" y="3340100"/>
                      <a:pt x="10617200" y="3352800"/>
                      <a:pt x="10617200" y="3352800"/>
                    </a:cubicBezTo>
                    <a:lnTo>
                      <a:pt x="10680700" y="3797300"/>
                    </a:lnTo>
                    <a:lnTo>
                      <a:pt x="10756900" y="4610100"/>
                    </a:lnTo>
                    <a:cubicBezTo>
                      <a:pt x="10756900" y="4622800"/>
                      <a:pt x="10744200" y="4622800"/>
                      <a:pt x="10744200" y="4635500"/>
                    </a:cubicBezTo>
                    <a:cubicBezTo>
                      <a:pt x="10731500" y="4635500"/>
                      <a:pt x="10731500" y="4648200"/>
                      <a:pt x="10718800" y="4648200"/>
                    </a:cubicBezTo>
                    <a:lnTo>
                      <a:pt x="10668000" y="4648200"/>
                    </a:lnTo>
                    <a:cubicBezTo>
                      <a:pt x="10591800" y="4648200"/>
                      <a:pt x="10528300" y="4597400"/>
                      <a:pt x="10528300" y="4521200"/>
                    </a:cubicBezTo>
                    <a:lnTo>
                      <a:pt x="10414000" y="3835400"/>
                    </a:lnTo>
                    <a:cubicBezTo>
                      <a:pt x="10401300" y="3835400"/>
                      <a:pt x="10401300" y="3835400"/>
                      <a:pt x="10388600" y="3835400"/>
                    </a:cubicBezTo>
                    <a:lnTo>
                      <a:pt x="10274300" y="4521200"/>
                    </a:lnTo>
                    <a:cubicBezTo>
                      <a:pt x="10274300" y="4597400"/>
                      <a:pt x="10210800" y="4648200"/>
                      <a:pt x="10134600" y="4648200"/>
                    </a:cubicBezTo>
                    <a:lnTo>
                      <a:pt x="10083800" y="4648200"/>
                    </a:lnTo>
                    <a:cubicBezTo>
                      <a:pt x="10071100" y="4648200"/>
                      <a:pt x="10071100" y="4635500"/>
                      <a:pt x="10058400" y="4635500"/>
                    </a:cubicBezTo>
                    <a:cubicBezTo>
                      <a:pt x="10058400" y="4622800"/>
                      <a:pt x="10045700" y="4622800"/>
                      <a:pt x="10045700" y="4610100"/>
                    </a:cubicBezTo>
                    <a:lnTo>
                      <a:pt x="10121900" y="3797300"/>
                    </a:lnTo>
                    <a:lnTo>
                      <a:pt x="10185400" y="3352800"/>
                    </a:lnTo>
                    <a:moveTo>
                      <a:pt x="11798300" y="2387600"/>
                    </a:moveTo>
                    <a:cubicBezTo>
                      <a:pt x="11684000" y="2387600"/>
                      <a:pt x="11582400" y="2476500"/>
                      <a:pt x="11582400" y="2603500"/>
                    </a:cubicBezTo>
                    <a:lnTo>
                      <a:pt x="11582400" y="2667000"/>
                    </a:lnTo>
                    <a:cubicBezTo>
                      <a:pt x="11582400" y="2781300"/>
                      <a:pt x="11684000" y="2882900"/>
                      <a:pt x="11798300" y="2882900"/>
                    </a:cubicBezTo>
                    <a:cubicBezTo>
                      <a:pt x="11912600" y="2882900"/>
                      <a:pt x="12014200" y="2781300"/>
                      <a:pt x="12014200" y="2667000"/>
                    </a:cubicBezTo>
                    <a:lnTo>
                      <a:pt x="12014200" y="2603500"/>
                    </a:lnTo>
                    <a:cubicBezTo>
                      <a:pt x="12014200" y="2476500"/>
                      <a:pt x="11912600" y="2387600"/>
                      <a:pt x="11798300" y="2387600"/>
                    </a:cubicBezTo>
                    <a:moveTo>
                      <a:pt x="11582400" y="3352800"/>
                    </a:moveTo>
                    <a:cubicBezTo>
                      <a:pt x="11582400" y="3352800"/>
                      <a:pt x="11569700" y="3340100"/>
                      <a:pt x="11569700" y="3352800"/>
                    </a:cubicBezTo>
                    <a:lnTo>
                      <a:pt x="11417300" y="3708400"/>
                    </a:lnTo>
                    <a:cubicBezTo>
                      <a:pt x="11391900" y="3759200"/>
                      <a:pt x="11341100" y="3797300"/>
                      <a:pt x="11277600" y="3797300"/>
                    </a:cubicBezTo>
                    <a:lnTo>
                      <a:pt x="11214100" y="3797300"/>
                    </a:lnTo>
                    <a:cubicBezTo>
                      <a:pt x="11201400" y="3797300"/>
                      <a:pt x="11188700" y="3797300"/>
                      <a:pt x="11188700" y="3784600"/>
                    </a:cubicBezTo>
                    <a:cubicBezTo>
                      <a:pt x="11176000" y="3771900"/>
                      <a:pt x="11176000" y="3759200"/>
                      <a:pt x="11188700" y="3746500"/>
                    </a:cubicBezTo>
                    <a:lnTo>
                      <a:pt x="11379200" y="3302000"/>
                    </a:lnTo>
                    <a:lnTo>
                      <a:pt x="11442700" y="3124200"/>
                    </a:lnTo>
                    <a:cubicBezTo>
                      <a:pt x="11493500" y="3022600"/>
                      <a:pt x="11595100" y="2946400"/>
                      <a:pt x="11709400" y="2946400"/>
                    </a:cubicBezTo>
                    <a:lnTo>
                      <a:pt x="11887200" y="2946400"/>
                    </a:lnTo>
                    <a:cubicBezTo>
                      <a:pt x="12001500" y="2946400"/>
                      <a:pt x="12103100" y="3022600"/>
                      <a:pt x="12153900" y="3124200"/>
                    </a:cubicBezTo>
                    <a:lnTo>
                      <a:pt x="12217400" y="3302000"/>
                    </a:lnTo>
                    <a:lnTo>
                      <a:pt x="12407900" y="3746500"/>
                    </a:lnTo>
                    <a:cubicBezTo>
                      <a:pt x="12420600" y="3759200"/>
                      <a:pt x="12420600" y="3771900"/>
                      <a:pt x="12407900" y="3784600"/>
                    </a:cubicBezTo>
                    <a:cubicBezTo>
                      <a:pt x="12407900" y="3797300"/>
                      <a:pt x="12395200" y="3797300"/>
                      <a:pt x="12382500" y="3797300"/>
                    </a:cubicBezTo>
                    <a:lnTo>
                      <a:pt x="12319000" y="3797300"/>
                    </a:lnTo>
                    <a:cubicBezTo>
                      <a:pt x="12255500" y="3797300"/>
                      <a:pt x="12204700" y="3759200"/>
                      <a:pt x="12179300" y="3708400"/>
                    </a:cubicBezTo>
                    <a:lnTo>
                      <a:pt x="12026900" y="3352800"/>
                    </a:lnTo>
                    <a:cubicBezTo>
                      <a:pt x="12026900" y="3340100"/>
                      <a:pt x="12014200" y="3352800"/>
                      <a:pt x="12014200" y="3352800"/>
                    </a:cubicBezTo>
                    <a:lnTo>
                      <a:pt x="12077700" y="3797300"/>
                    </a:lnTo>
                    <a:lnTo>
                      <a:pt x="12153900" y="4610100"/>
                    </a:lnTo>
                    <a:cubicBezTo>
                      <a:pt x="12153900" y="4622800"/>
                      <a:pt x="12141200" y="4622800"/>
                      <a:pt x="12141200" y="4635500"/>
                    </a:cubicBezTo>
                    <a:cubicBezTo>
                      <a:pt x="12128500" y="4635500"/>
                      <a:pt x="12128500" y="4648200"/>
                      <a:pt x="12115800" y="4648200"/>
                    </a:cubicBezTo>
                    <a:lnTo>
                      <a:pt x="12065000" y="4648200"/>
                    </a:lnTo>
                    <a:cubicBezTo>
                      <a:pt x="11988800" y="4648200"/>
                      <a:pt x="11925300" y="4597400"/>
                      <a:pt x="11925300" y="4521200"/>
                    </a:cubicBezTo>
                    <a:lnTo>
                      <a:pt x="11811000" y="3835400"/>
                    </a:lnTo>
                    <a:cubicBezTo>
                      <a:pt x="11798300" y="3835400"/>
                      <a:pt x="11798300" y="3835400"/>
                      <a:pt x="11785600" y="3835400"/>
                    </a:cubicBezTo>
                    <a:lnTo>
                      <a:pt x="11671300" y="4521200"/>
                    </a:lnTo>
                    <a:cubicBezTo>
                      <a:pt x="11671300" y="4597400"/>
                      <a:pt x="11607800" y="4648200"/>
                      <a:pt x="11531600" y="4648200"/>
                    </a:cubicBezTo>
                    <a:lnTo>
                      <a:pt x="11480800" y="4648200"/>
                    </a:lnTo>
                    <a:cubicBezTo>
                      <a:pt x="11468100" y="4648200"/>
                      <a:pt x="11468100" y="4635500"/>
                      <a:pt x="11455400" y="4635500"/>
                    </a:cubicBezTo>
                    <a:cubicBezTo>
                      <a:pt x="11455400" y="4622800"/>
                      <a:pt x="11442700" y="4622800"/>
                      <a:pt x="11442700" y="4610100"/>
                    </a:cubicBezTo>
                    <a:lnTo>
                      <a:pt x="11518900" y="3797300"/>
                    </a:lnTo>
                    <a:lnTo>
                      <a:pt x="11582400" y="3352800"/>
                    </a:lnTo>
                    <a:moveTo>
                      <a:pt x="13195300" y="2387600"/>
                    </a:moveTo>
                    <a:cubicBezTo>
                      <a:pt x="13081000" y="2387600"/>
                      <a:pt x="12979400" y="2476500"/>
                      <a:pt x="12979400" y="2603500"/>
                    </a:cubicBezTo>
                    <a:lnTo>
                      <a:pt x="12979400" y="2667000"/>
                    </a:lnTo>
                    <a:cubicBezTo>
                      <a:pt x="12979400" y="2781300"/>
                      <a:pt x="13081000" y="2882900"/>
                      <a:pt x="13195300" y="2882900"/>
                    </a:cubicBezTo>
                    <a:cubicBezTo>
                      <a:pt x="13309600" y="2882900"/>
                      <a:pt x="13411200" y="2781300"/>
                      <a:pt x="13411200" y="2667000"/>
                    </a:cubicBezTo>
                    <a:lnTo>
                      <a:pt x="13411200" y="2603500"/>
                    </a:lnTo>
                    <a:cubicBezTo>
                      <a:pt x="13411200" y="2476500"/>
                      <a:pt x="13309600" y="2387600"/>
                      <a:pt x="13195300" y="2387600"/>
                    </a:cubicBezTo>
                    <a:moveTo>
                      <a:pt x="12979400" y="3352800"/>
                    </a:moveTo>
                    <a:cubicBezTo>
                      <a:pt x="12979400" y="3352800"/>
                      <a:pt x="12966700" y="3340100"/>
                      <a:pt x="12966700" y="3352800"/>
                    </a:cubicBezTo>
                    <a:lnTo>
                      <a:pt x="12814300" y="3708400"/>
                    </a:lnTo>
                    <a:cubicBezTo>
                      <a:pt x="12788900" y="3759200"/>
                      <a:pt x="12738100" y="3797300"/>
                      <a:pt x="12674600" y="3797300"/>
                    </a:cubicBezTo>
                    <a:lnTo>
                      <a:pt x="12611100" y="3797300"/>
                    </a:lnTo>
                    <a:cubicBezTo>
                      <a:pt x="12598400" y="3797300"/>
                      <a:pt x="12585700" y="3797300"/>
                      <a:pt x="12585700" y="3784600"/>
                    </a:cubicBezTo>
                    <a:cubicBezTo>
                      <a:pt x="12573000" y="3771900"/>
                      <a:pt x="12573000" y="3759200"/>
                      <a:pt x="12585700" y="3746500"/>
                    </a:cubicBezTo>
                    <a:lnTo>
                      <a:pt x="12776200" y="3302000"/>
                    </a:lnTo>
                    <a:lnTo>
                      <a:pt x="12839700" y="3124200"/>
                    </a:lnTo>
                    <a:cubicBezTo>
                      <a:pt x="12890500" y="3022600"/>
                      <a:pt x="12992100" y="2946400"/>
                      <a:pt x="13106400" y="2946400"/>
                    </a:cubicBezTo>
                    <a:lnTo>
                      <a:pt x="13284200" y="2946400"/>
                    </a:lnTo>
                    <a:cubicBezTo>
                      <a:pt x="13398500" y="2946400"/>
                      <a:pt x="13500100" y="3022600"/>
                      <a:pt x="13550900" y="3124200"/>
                    </a:cubicBezTo>
                    <a:lnTo>
                      <a:pt x="13614400" y="3302000"/>
                    </a:lnTo>
                    <a:lnTo>
                      <a:pt x="13804900" y="3746500"/>
                    </a:lnTo>
                    <a:cubicBezTo>
                      <a:pt x="13817600" y="3759200"/>
                      <a:pt x="13817600" y="3771900"/>
                      <a:pt x="13804900" y="3784600"/>
                    </a:cubicBezTo>
                    <a:cubicBezTo>
                      <a:pt x="13804900" y="3797300"/>
                      <a:pt x="13792200" y="3797300"/>
                      <a:pt x="13779500" y="3797300"/>
                    </a:cubicBezTo>
                    <a:lnTo>
                      <a:pt x="13716000" y="3797300"/>
                    </a:lnTo>
                    <a:cubicBezTo>
                      <a:pt x="13652500" y="3797300"/>
                      <a:pt x="13601700" y="3759200"/>
                      <a:pt x="13576300" y="3708400"/>
                    </a:cubicBezTo>
                    <a:lnTo>
                      <a:pt x="13423900" y="3352800"/>
                    </a:lnTo>
                    <a:cubicBezTo>
                      <a:pt x="13423900" y="3340100"/>
                      <a:pt x="13411200" y="3352800"/>
                      <a:pt x="13411200" y="3352800"/>
                    </a:cubicBezTo>
                    <a:lnTo>
                      <a:pt x="13474700" y="3797300"/>
                    </a:lnTo>
                    <a:lnTo>
                      <a:pt x="13550900" y="4610100"/>
                    </a:lnTo>
                    <a:cubicBezTo>
                      <a:pt x="13550900" y="4622800"/>
                      <a:pt x="13538200" y="4622800"/>
                      <a:pt x="13538200" y="4635500"/>
                    </a:cubicBezTo>
                    <a:cubicBezTo>
                      <a:pt x="13525500" y="4635500"/>
                      <a:pt x="13525500" y="4648200"/>
                      <a:pt x="13512800" y="4648200"/>
                    </a:cubicBezTo>
                    <a:lnTo>
                      <a:pt x="13462000" y="4648200"/>
                    </a:lnTo>
                    <a:cubicBezTo>
                      <a:pt x="13385800" y="4648200"/>
                      <a:pt x="13322300" y="4597400"/>
                      <a:pt x="13322300" y="4521200"/>
                    </a:cubicBezTo>
                    <a:lnTo>
                      <a:pt x="13208000" y="3835400"/>
                    </a:lnTo>
                    <a:cubicBezTo>
                      <a:pt x="13195300" y="3835400"/>
                      <a:pt x="13195300" y="3835400"/>
                      <a:pt x="13182600" y="3835400"/>
                    </a:cubicBezTo>
                    <a:lnTo>
                      <a:pt x="13068300" y="4521200"/>
                    </a:lnTo>
                    <a:cubicBezTo>
                      <a:pt x="13068300" y="4597400"/>
                      <a:pt x="13004800" y="4648200"/>
                      <a:pt x="12928600" y="4648200"/>
                    </a:cubicBezTo>
                    <a:lnTo>
                      <a:pt x="12877800" y="4648200"/>
                    </a:lnTo>
                    <a:cubicBezTo>
                      <a:pt x="12865100" y="4648200"/>
                      <a:pt x="12865100" y="4635500"/>
                      <a:pt x="12852400" y="4635500"/>
                    </a:cubicBezTo>
                    <a:cubicBezTo>
                      <a:pt x="12852400" y="4622800"/>
                      <a:pt x="12839700" y="4622800"/>
                      <a:pt x="12839700" y="4610100"/>
                    </a:cubicBezTo>
                    <a:lnTo>
                      <a:pt x="12915900" y="3797300"/>
                    </a:lnTo>
                    <a:lnTo>
                      <a:pt x="12979400" y="3352800"/>
                    </a:lnTo>
                    <a:moveTo>
                      <a:pt x="14592300" y="2387600"/>
                    </a:moveTo>
                    <a:cubicBezTo>
                      <a:pt x="14478000" y="2387600"/>
                      <a:pt x="14376400" y="2476500"/>
                      <a:pt x="14376400" y="2603500"/>
                    </a:cubicBezTo>
                    <a:lnTo>
                      <a:pt x="14376400" y="2667000"/>
                    </a:lnTo>
                    <a:cubicBezTo>
                      <a:pt x="14376400" y="2781300"/>
                      <a:pt x="14478000" y="2882900"/>
                      <a:pt x="14592300" y="2882900"/>
                    </a:cubicBezTo>
                    <a:cubicBezTo>
                      <a:pt x="14706600" y="2882900"/>
                      <a:pt x="14808200" y="2781300"/>
                      <a:pt x="14808200" y="2667000"/>
                    </a:cubicBezTo>
                    <a:lnTo>
                      <a:pt x="14808200" y="2603500"/>
                    </a:lnTo>
                    <a:cubicBezTo>
                      <a:pt x="14808200" y="2476500"/>
                      <a:pt x="14706600" y="2387600"/>
                      <a:pt x="14592300" y="2387600"/>
                    </a:cubicBezTo>
                    <a:moveTo>
                      <a:pt x="14376400" y="3352800"/>
                    </a:moveTo>
                    <a:cubicBezTo>
                      <a:pt x="14376400" y="3352800"/>
                      <a:pt x="14363700" y="3340100"/>
                      <a:pt x="14363700" y="3352800"/>
                    </a:cubicBezTo>
                    <a:lnTo>
                      <a:pt x="14211300" y="3708400"/>
                    </a:lnTo>
                    <a:cubicBezTo>
                      <a:pt x="14185900" y="3759200"/>
                      <a:pt x="14135100" y="3797300"/>
                      <a:pt x="14071600" y="3797300"/>
                    </a:cubicBezTo>
                    <a:lnTo>
                      <a:pt x="14008100" y="3797300"/>
                    </a:lnTo>
                    <a:cubicBezTo>
                      <a:pt x="13995400" y="3797300"/>
                      <a:pt x="13982700" y="3797300"/>
                      <a:pt x="13982700" y="3784600"/>
                    </a:cubicBezTo>
                    <a:cubicBezTo>
                      <a:pt x="13970000" y="3771900"/>
                      <a:pt x="13970000" y="3759200"/>
                      <a:pt x="13982700" y="3746500"/>
                    </a:cubicBezTo>
                    <a:lnTo>
                      <a:pt x="14173200" y="3302000"/>
                    </a:lnTo>
                    <a:lnTo>
                      <a:pt x="14236700" y="3124200"/>
                    </a:lnTo>
                    <a:cubicBezTo>
                      <a:pt x="14287500" y="3022600"/>
                      <a:pt x="14389100" y="2946400"/>
                      <a:pt x="14503400" y="2946400"/>
                    </a:cubicBezTo>
                    <a:lnTo>
                      <a:pt x="14681200" y="2946400"/>
                    </a:lnTo>
                    <a:cubicBezTo>
                      <a:pt x="14795500" y="2946400"/>
                      <a:pt x="14897100" y="3022600"/>
                      <a:pt x="14947900" y="3124200"/>
                    </a:cubicBezTo>
                    <a:lnTo>
                      <a:pt x="15011400" y="3302000"/>
                    </a:lnTo>
                    <a:lnTo>
                      <a:pt x="15201900" y="3746500"/>
                    </a:lnTo>
                    <a:cubicBezTo>
                      <a:pt x="15214600" y="3759200"/>
                      <a:pt x="15214600" y="3771900"/>
                      <a:pt x="15201900" y="3784600"/>
                    </a:cubicBezTo>
                    <a:cubicBezTo>
                      <a:pt x="15201900" y="3797300"/>
                      <a:pt x="15189200" y="3797300"/>
                      <a:pt x="15176500" y="3797300"/>
                    </a:cubicBezTo>
                    <a:lnTo>
                      <a:pt x="15113000" y="3797300"/>
                    </a:lnTo>
                    <a:cubicBezTo>
                      <a:pt x="15049500" y="3797300"/>
                      <a:pt x="14998700" y="3759200"/>
                      <a:pt x="14973300" y="3708400"/>
                    </a:cubicBezTo>
                    <a:lnTo>
                      <a:pt x="14820900" y="3352800"/>
                    </a:lnTo>
                    <a:cubicBezTo>
                      <a:pt x="14820900" y="3340100"/>
                      <a:pt x="14808200" y="3352800"/>
                      <a:pt x="14808200" y="3352800"/>
                    </a:cubicBezTo>
                    <a:lnTo>
                      <a:pt x="14871700" y="3797300"/>
                    </a:lnTo>
                    <a:lnTo>
                      <a:pt x="14947900" y="4610100"/>
                    </a:lnTo>
                    <a:cubicBezTo>
                      <a:pt x="14947900" y="4622800"/>
                      <a:pt x="14935200" y="4622800"/>
                      <a:pt x="14935200" y="4635500"/>
                    </a:cubicBezTo>
                    <a:cubicBezTo>
                      <a:pt x="14922500" y="4635500"/>
                      <a:pt x="14922500" y="4648200"/>
                      <a:pt x="14909800" y="4648200"/>
                    </a:cubicBezTo>
                    <a:lnTo>
                      <a:pt x="14859000" y="4648200"/>
                    </a:lnTo>
                    <a:cubicBezTo>
                      <a:pt x="14782800" y="4648200"/>
                      <a:pt x="14719300" y="4597400"/>
                      <a:pt x="14719300" y="4521200"/>
                    </a:cubicBezTo>
                    <a:lnTo>
                      <a:pt x="14605000" y="3835400"/>
                    </a:lnTo>
                    <a:cubicBezTo>
                      <a:pt x="14592300" y="3835400"/>
                      <a:pt x="14592300" y="3835400"/>
                      <a:pt x="14579600" y="3835400"/>
                    </a:cubicBezTo>
                    <a:lnTo>
                      <a:pt x="14465300" y="4521200"/>
                    </a:lnTo>
                    <a:cubicBezTo>
                      <a:pt x="14465300" y="4597400"/>
                      <a:pt x="14401800" y="4648200"/>
                      <a:pt x="14325600" y="4648200"/>
                    </a:cubicBezTo>
                    <a:lnTo>
                      <a:pt x="14274800" y="4648200"/>
                    </a:lnTo>
                    <a:cubicBezTo>
                      <a:pt x="14262100" y="4648200"/>
                      <a:pt x="14262100" y="4635500"/>
                      <a:pt x="14249400" y="4635500"/>
                    </a:cubicBezTo>
                    <a:cubicBezTo>
                      <a:pt x="14249400" y="4622800"/>
                      <a:pt x="14236700" y="4622800"/>
                      <a:pt x="14236700" y="4610100"/>
                    </a:cubicBezTo>
                    <a:lnTo>
                      <a:pt x="14312900" y="3797300"/>
                    </a:lnTo>
                    <a:lnTo>
                      <a:pt x="14376400" y="3352800"/>
                    </a:lnTo>
                    <a:moveTo>
                      <a:pt x="15989300" y="2387600"/>
                    </a:moveTo>
                    <a:cubicBezTo>
                      <a:pt x="15875000" y="2387600"/>
                      <a:pt x="15773400" y="2476500"/>
                      <a:pt x="15773400" y="2603500"/>
                    </a:cubicBezTo>
                    <a:lnTo>
                      <a:pt x="15773400" y="2667000"/>
                    </a:lnTo>
                    <a:cubicBezTo>
                      <a:pt x="15773400" y="2781300"/>
                      <a:pt x="15875000" y="2882900"/>
                      <a:pt x="15989300" y="2882900"/>
                    </a:cubicBezTo>
                    <a:cubicBezTo>
                      <a:pt x="16103600" y="2882900"/>
                      <a:pt x="16205200" y="2781300"/>
                      <a:pt x="16205200" y="2667000"/>
                    </a:cubicBezTo>
                    <a:lnTo>
                      <a:pt x="16205200" y="2603500"/>
                    </a:lnTo>
                    <a:cubicBezTo>
                      <a:pt x="16205200" y="2476500"/>
                      <a:pt x="16103600" y="2387600"/>
                      <a:pt x="15989300" y="2387600"/>
                    </a:cubicBezTo>
                    <a:moveTo>
                      <a:pt x="15773400" y="3352800"/>
                    </a:moveTo>
                    <a:cubicBezTo>
                      <a:pt x="15773400" y="3352800"/>
                      <a:pt x="15760700" y="3340100"/>
                      <a:pt x="15760700" y="3352800"/>
                    </a:cubicBezTo>
                    <a:lnTo>
                      <a:pt x="15608300" y="3708400"/>
                    </a:lnTo>
                    <a:cubicBezTo>
                      <a:pt x="15582900" y="3759200"/>
                      <a:pt x="15532100" y="3797300"/>
                      <a:pt x="15468600" y="3797300"/>
                    </a:cubicBezTo>
                    <a:lnTo>
                      <a:pt x="15405100" y="3797300"/>
                    </a:lnTo>
                    <a:cubicBezTo>
                      <a:pt x="15392400" y="3797300"/>
                      <a:pt x="15379700" y="3797300"/>
                      <a:pt x="15379700" y="3784600"/>
                    </a:cubicBezTo>
                    <a:cubicBezTo>
                      <a:pt x="15367000" y="3771900"/>
                      <a:pt x="15367000" y="3759200"/>
                      <a:pt x="15379700" y="3746500"/>
                    </a:cubicBezTo>
                    <a:lnTo>
                      <a:pt x="15570200" y="3302000"/>
                    </a:lnTo>
                    <a:lnTo>
                      <a:pt x="15633700" y="3124200"/>
                    </a:lnTo>
                    <a:cubicBezTo>
                      <a:pt x="15684500" y="3022600"/>
                      <a:pt x="15786100" y="2946400"/>
                      <a:pt x="15900400" y="2946400"/>
                    </a:cubicBezTo>
                    <a:lnTo>
                      <a:pt x="16078200" y="2946400"/>
                    </a:lnTo>
                    <a:cubicBezTo>
                      <a:pt x="16192500" y="2946400"/>
                      <a:pt x="16294100" y="3022600"/>
                      <a:pt x="16344900" y="3124200"/>
                    </a:cubicBezTo>
                    <a:lnTo>
                      <a:pt x="16408400" y="3302000"/>
                    </a:lnTo>
                    <a:lnTo>
                      <a:pt x="16598900" y="3746500"/>
                    </a:lnTo>
                    <a:cubicBezTo>
                      <a:pt x="16611600" y="3759200"/>
                      <a:pt x="16611600" y="3771900"/>
                      <a:pt x="16598900" y="3784600"/>
                    </a:cubicBezTo>
                    <a:cubicBezTo>
                      <a:pt x="16598900" y="3797300"/>
                      <a:pt x="16586200" y="3797300"/>
                      <a:pt x="16573500" y="3797300"/>
                    </a:cubicBezTo>
                    <a:lnTo>
                      <a:pt x="16510000" y="3797300"/>
                    </a:lnTo>
                    <a:cubicBezTo>
                      <a:pt x="16446500" y="3797300"/>
                      <a:pt x="16395700" y="3759200"/>
                      <a:pt x="16370300" y="3708400"/>
                    </a:cubicBezTo>
                    <a:lnTo>
                      <a:pt x="16217900" y="3352800"/>
                    </a:lnTo>
                    <a:cubicBezTo>
                      <a:pt x="16217900" y="3340100"/>
                      <a:pt x="16205200" y="3352800"/>
                      <a:pt x="16205200" y="3352800"/>
                    </a:cubicBezTo>
                    <a:lnTo>
                      <a:pt x="16268700" y="3797300"/>
                    </a:lnTo>
                    <a:lnTo>
                      <a:pt x="16344900" y="4610100"/>
                    </a:lnTo>
                    <a:cubicBezTo>
                      <a:pt x="16344900" y="4622800"/>
                      <a:pt x="16332200" y="4622800"/>
                      <a:pt x="16332200" y="4635500"/>
                    </a:cubicBezTo>
                    <a:cubicBezTo>
                      <a:pt x="16319500" y="4635500"/>
                      <a:pt x="16319500" y="4648200"/>
                      <a:pt x="16306800" y="4648200"/>
                    </a:cubicBezTo>
                    <a:lnTo>
                      <a:pt x="16256000" y="4648200"/>
                    </a:lnTo>
                    <a:cubicBezTo>
                      <a:pt x="16179800" y="4648200"/>
                      <a:pt x="16116300" y="4597400"/>
                      <a:pt x="16116300" y="4521200"/>
                    </a:cubicBezTo>
                    <a:lnTo>
                      <a:pt x="16002000" y="3835400"/>
                    </a:lnTo>
                    <a:cubicBezTo>
                      <a:pt x="15989300" y="3835400"/>
                      <a:pt x="15989300" y="3835400"/>
                      <a:pt x="15976600" y="3835400"/>
                    </a:cubicBezTo>
                    <a:lnTo>
                      <a:pt x="15862300" y="4521200"/>
                    </a:lnTo>
                    <a:cubicBezTo>
                      <a:pt x="15862300" y="4597400"/>
                      <a:pt x="15798800" y="4648200"/>
                      <a:pt x="15722600" y="4648200"/>
                    </a:cubicBezTo>
                    <a:lnTo>
                      <a:pt x="15671800" y="4648200"/>
                    </a:lnTo>
                    <a:cubicBezTo>
                      <a:pt x="15659100" y="4648200"/>
                      <a:pt x="15659100" y="4635500"/>
                      <a:pt x="15646400" y="4635500"/>
                    </a:cubicBezTo>
                    <a:cubicBezTo>
                      <a:pt x="15646400" y="4622800"/>
                      <a:pt x="15633700" y="4622800"/>
                      <a:pt x="15633700" y="4610100"/>
                    </a:cubicBezTo>
                    <a:lnTo>
                      <a:pt x="15709900" y="3797300"/>
                    </a:lnTo>
                    <a:lnTo>
                      <a:pt x="15773400" y="3352800"/>
                    </a:lnTo>
                    <a:moveTo>
                      <a:pt x="17386300" y="2387600"/>
                    </a:moveTo>
                    <a:cubicBezTo>
                      <a:pt x="17272000" y="2387600"/>
                      <a:pt x="17170400" y="2476500"/>
                      <a:pt x="17170400" y="2603500"/>
                    </a:cubicBezTo>
                    <a:lnTo>
                      <a:pt x="17170400" y="2667000"/>
                    </a:lnTo>
                    <a:cubicBezTo>
                      <a:pt x="17170400" y="2781300"/>
                      <a:pt x="17272000" y="2882900"/>
                      <a:pt x="17386300" y="2882900"/>
                    </a:cubicBezTo>
                    <a:cubicBezTo>
                      <a:pt x="17500600" y="2882900"/>
                      <a:pt x="17602200" y="2781300"/>
                      <a:pt x="17602200" y="2667000"/>
                    </a:cubicBezTo>
                    <a:lnTo>
                      <a:pt x="17602200" y="2603500"/>
                    </a:lnTo>
                    <a:cubicBezTo>
                      <a:pt x="17602200" y="2476500"/>
                      <a:pt x="17500600" y="2387600"/>
                      <a:pt x="17386300" y="2387600"/>
                    </a:cubicBezTo>
                    <a:moveTo>
                      <a:pt x="17170400" y="3352800"/>
                    </a:moveTo>
                    <a:cubicBezTo>
                      <a:pt x="17170400" y="3352800"/>
                      <a:pt x="17157700" y="3340100"/>
                      <a:pt x="17157700" y="3352800"/>
                    </a:cubicBezTo>
                    <a:lnTo>
                      <a:pt x="17005300" y="3708400"/>
                    </a:lnTo>
                    <a:cubicBezTo>
                      <a:pt x="16979900" y="3759200"/>
                      <a:pt x="16929100" y="3797300"/>
                      <a:pt x="16865600" y="3797300"/>
                    </a:cubicBezTo>
                    <a:lnTo>
                      <a:pt x="16802100" y="3797300"/>
                    </a:lnTo>
                    <a:cubicBezTo>
                      <a:pt x="16789400" y="3797300"/>
                      <a:pt x="16776700" y="3797300"/>
                      <a:pt x="16776700" y="3784600"/>
                    </a:cubicBezTo>
                    <a:cubicBezTo>
                      <a:pt x="16764000" y="3771900"/>
                      <a:pt x="16764000" y="3759200"/>
                      <a:pt x="16776700" y="3746500"/>
                    </a:cubicBezTo>
                    <a:lnTo>
                      <a:pt x="16967200" y="3302000"/>
                    </a:lnTo>
                    <a:lnTo>
                      <a:pt x="17030700" y="3124200"/>
                    </a:lnTo>
                    <a:cubicBezTo>
                      <a:pt x="17081500" y="3022600"/>
                      <a:pt x="17183100" y="2946400"/>
                      <a:pt x="17297400" y="2946400"/>
                    </a:cubicBezTo>
                    <a:lnTo>
                      <a:pt x="17475200" y="2946400"/>
                    </a:lnTo>
                    <a:cubicBezTo>
                      <a:pt x="17589500" y="2946400"/>
                      <a:pt x="17691100" y="3022600"/>
                      <a:pt x="17741900" y="3124200"/>
                    </a:cubicBezTo>
                    <a:lnTo>
                      <a:pt x="17805400" y="3302000"/>
                    </a:lnTo>
                    <a:lnTo>
                      <a:pt x="17995900" y="3746500"/>
                    </a:lnTo>
                    <a:cubicBezTo>
                      <a:pt x="18008600" y="3759200"/>
                      <a:pt x="18008600" y="3771900"/>
                      <a:pt x="17995900" y="3784600"/>
                    </a:cubicBezTo>
                    <a:cubicBezTo>
                      <a:pt x="17995900" y="3797300"/>
                      <a:pt x="17983200" y="3797300"/>
                      <a:pt x="17970500" y="3797300"/>
                    </a:cubicBezTo>
                    <a:lnTo>
                      <a:pt x="17907000" y="3797300"/>
                    </a:lnTo>
                    <a:cubicBezTo>
                      <a:pt x="17843500" y="3797300"/>
                      <a:pt x="17792700" y="3759200"/>
                      <a:pt x="17767300" y="3708400"/>
                    </a:cubicBezTo>
                    <a:lnTo>
                      <a:pt x="17614900" y="3352800"/>
                    </a:lnTo>
                    <a:cubicBezTo>
                      <a:pt x="17614900" y="3340100"/>
                      <a:pt x="17602200" y="3352800"/>
                      <a:pt x="17602200" y="3352800"/>
                    </a:cubicBezTo>
                    <a:lnTo>
                      <a:pt x="17665700" y="3797300"/>
                    </a:lnTo>
                    <a:lnTo>
                      <a:pt x="17741900" y="4610100"/>
                    </a:lnTo>
                    <a:cubicBezTo>
                      <a:pt x="17741900" y="4622800"/>
                      <a:pt x="17729200" y="4622800"/>
                      <a:pt x="17729200" y="4635500"/>
                    </a:cubicBezTo>
                    <a:cubicBezTo>
                      <a:pt x="17716500" y="4635500"/>
                      <a:pt x="17716500" y="4648200"/>
                      <a:pt x="17703800" y="4648200"/>
                    </a:cubicBezTo>
                    <a:lnTo>
                      <a:pt x="17653000" y="4648200"/>
                    </a:lnTo>
                    <a:cubicBezTo>
                      <a:pt x="17576800" y="4648200"/>
                      <a:pt x="17513300" y="4597400"/>
                      <a:pt x="17513300" y="4521200"/>
                    </a:cubicBezTo>
                    <a:lnTo>
                      <a:pt x="17399000" y="3835400"/>
                    </a:lnTo>
                    <a:cubicBezTo>
                      <a:pt x="17386300" y="3835400"/>
                      <a:pt x="17386300" y="3835400"/>
                      <a:pt x="17373600" y="3835400"/>
                    </a:cubicBezTo>
                    <a:lnTo>
                      <a:pt x="17259300" y="4521200"/>
                    </a:lnTo>
                    <a:cubicBezTo>
                      <a:pt x="17259300" y="4597400"/>
                      <a:pt x="17195800" y="4648200"/>
                      <a:pt x="17119600" y="4648200"/>
                    </a:cubicBezTo>
                    <a:lnTo>
                      <a:pt x="17068800" y="4648200"/>
                    </a:lnTo>
                    <a:cubicBezTo>
                      <a:pt x="17056100" y="4648200"/>
                      <a:pt x="17056100" y="4635500"/>
                      <a:pt x="17043400" y="4635500"/>
                    </a:cubicBezTo>
                    <a:cubicBezTo>
                      <a:pt x="17043400" y="4622800"/>
                      <a:pt x="17030700" y="4622800"/>
                      <a:pt x="17030700" y="4610100"/>
                    </a:cubicBezTo>
                    <a:lnTo>
                      <a:pt x="17106900" y="3797300"/>
                    </a:lnTo>
                    <a:lnTo>
                      <a:pt x="17170400" y="3352800"/>
                    </a:lnTo>
                    <a:moveTo>
                      <a:pt x="18783300" y="2387600"/>
                    </a:moveTo>
                    <a:cubicBezTo>
                      <a:pt x="18669000" y="2387600"/>
                      <a:pt x="18567400" y="2476500"/>
                      <a:pt x="18567400" y="2603500"/>
                    </a:cubicBezTo>
                    <a:lnTo>
                      <a:pt x="18567400" y="2667000"/>
                    </a:lnTo>
                    <a:cubicBezTo>
                      <a:pt x="18567400" y="2781300"/>
                      <a:pt x="18669000" y="2882900"/>
                      <a:pt x="18783300" y="2882900"/>
                    </a:cubicBezTo>
                    <a:cubicBezTo>
                      <a:pt x="18897600" y="2882900"/>
                      <a:pt x="18999200" y="2781300"/>
                      <a:pt x="18999200" y="2667000"/>
                    </a:cubicBezTo>
                    <a:lnTo>
                      <a:pt x="18999200" y="2603500"/>
                    </a:lnTo>
                    <a:cubicBezTo>
                      <a:pt x="18999200" y="2476500"/>
                      <a:pt x="18897600" y="2387600"/>
                      <a:pt x="18783300" y="2387600"/>
                    </a:cubicBezTo>
                    <a:moveTo>
                      <a:pt x="18567400" y="3352800"/>
                    </a:moveTo>
                    <a:cubicBezTo>
                      <a:pt x="18567400" y="3352800"/>
                      <a:pt x="18554700" y="3340100"/>
                      <a:pt x="18554700" y="3352800"/>
                    </a:cubicBezTo>
                    <a:lnTo>
                      <a:pt x="18402300" y="3708400"/>
                    </a:lnTo>
                    <a:cubicBezTo>
                      <a:pt x="18376900" y="3759200"/>
                      <a:pt x="18326100" y="3797300"/>
                      <a:pt x="18262600" y="3797300"/>
                    </a:cubicBezTo>
                    <a:lnTo>
                      <a:pt x="18199100" y="3797300"/>
                    </a:lnTo>
                    <a:cubicBezTo>
                      <a:pt x="18186400" y="3797300"/>
                      <a:pt x="18173700" y="3797300"/>
                      <a:pt x="18173700" y="3784600"/>
                    </a:cubicBezTo>
                    <a:cubicBezTo>
                      <a:pt x="18161000" y="3771900"/>
                      <a:pt x="18161000" y="3759200"/>
                      <a:pt x="18173700" y="3746500"/>
                    </a:cubicBezTo>
                    <a:lnTo>
                      <a:pt x="18364200" y="3302000"/>
                    </a:lnTo>
                    <a:lnTo>
                      <a:pt x="18427700" y="3124200"/>
                    </a:lnTo>
                    <a:cubicBezTo>
                      <a:pt x="18478500" y="3022600"/>
                      <a:pt x="18580100" y="2946400"/>
                      <a:pt x="18694400" y="2946400"/>
                    </a:cubicBezTo>
                    <a:lnTo>
                      <a:pt x="18872200" y="2946400"/>
                    </a:lnTo>
                    <a:cubicBezTo>
                      <a:pt x="18986500" y="2946400"/>
                      <a:pt x="19088100" y="3022600"/>
                      <a:pt x="19138900" y="3124200"/>
                    </a:cubicBezTo>
                    <a:lnTo>
                      <a:pt x="19202400" y="3302000"/>
                    </a:lnTo>
                    <a:lnTo>
                      <a:pt x="19392900" y="3746500"/>
                    </a:lnTo>
                    <a:cubicBezTo>
                      <a:pt x="19405600" y="3759200"/>
                      <a:pt x="19405600" y="3771900"/>
                      <a:pt x="19392900" y="3784600"/>
                    </a:cubicBezTo>
                    <a:cubicBezTo>
                      <a:pt x="19392900" y="3797300"/>
                      <a:pt x="19380200" y="3797300"/>
                      <a:pt x="19367500" y="3797300"/>
                    </a:cubicBezTo>
                    <a:lnTo>
                      <a:pt x="19304000" y="3797300"/>
                    </a:lnTo>
                    <a:cubicBezTo>
                      <a:pt x="19240500" y="3797300"/>
                      <a:pt x="19189700" y="3759200"/>
                      <a:pt x="19164300" y="3708400"/>
                    </a:cubicBezTo>
                    <a:lnTo>
                      <a:pt x="19011900" y="3352800"/>
                    </a:lnTo>
                    <a:cubicBezTo>
                      <a:pt x="19011900" y="3340100"/>
                      <a:pt x="18999200" y="3352800"/>
                      <a:pt x="18999200" y="3352800"/>
                    </a:cubicBezTo>
                    <a:lnTo>
                      <a:pt x="19062700" y="3797300"/>
                    </a:lnTo>
                    <a:lnTo>
                      <a:pt x="19138900" y="4610100"/>
                    </a:lnTo>
                    <a:cubicBezTo>
                      <a:pt x="19138900" y="4622800"/>
                      <a:pt x="19126200" y="4622800"/>
                      <a:pt x="19126200" y="4635500"/>
                    </a:cubicBezTo>
                    <a:cubicBezTo>
                      <a:pt x="19113500" y="4635500"/>
                      <a:pt x="19113500" y="4648200"/>
                      <a:pt x="19100800" y="4648200"/>
                    </a:cubicBezTo>
                    <a:lnTo>
                      <a:pt x="19050000" y="4648200"/>
                    </a:lnTo>
                    <a:cubicBezTo>
                      <a:pt x="18973800" y="4648200"/>
                      <a:pt x="18910300" y="4597400"/>
                      <a:pt x="18910300" y="4521200"/>
                    </a:cubicBezTo>
                    <a:lnTo>
                      <a:pt x="18796000" y="3835400"/>
                    </a:lnTo>
                    <a:cubicBezTo>
                      <a:pt x="18783300" y="3835400"/>
                      <a:pt x="18783300" y="3835400"/>
                      <a:pt x="18770600" y="3835400"/>
                    </a:cubicBezTo>
                    <a:lnTo>
                      <a:pt x="18656300" y="4521200"/>
                    </a:lnTo>
                    <a:cubicBezTo>
                      <a:pt x="18656300" y="4597400"/>
                      <a:pt x="18592800" y="4648200"/>
                      <a:pt x="18516600" y="4648200"/>
                    </a:cubicBezTo>
                    <a:lnTo>
                      <a:pt x="18465800" y="4648200"/>
                    </a:lnTo>
                    <a:cubicBezTo>
                      <a:pt x="18453100" y="4648200"/>
                      <a:pt x="18453100" y="4635500"/>
                      <a:pt x="18440400" y="4635500"/>
                    </a:cubicBezTo>
                    <a:cubicBezTo>
                      <a:pt x="18440400" y="4622800"/>
                      <a:pt x="18427700" y="4622800"/>
                      <a:pt x="18427700" y="4610100"/>
                    </a:cubicBezTo>
                    <a:lnTo>
                      <a:pt x="18503900" y="3797300"/>
                    </a:lnTo>
                    <a:lnTo>
                      <a:pt x="18567400" y="3352800"/>
                    </a:lnTo>
                    <a:moveTo>
                      <a:pt x="20180300" y="2387600"/>
                    </a:moveTo>
                    <a:cubicBezTo>
                      <a:pt x="20066000" y="2387600"/>
                      <a:pt x="19964400" y="2476500"/>
                      <a:pt x="19964400" y="2603500"/>
                    </a:cubicBezTo>
                    <a:lnTo>
                      <a:pt x="19964400" y="2667000"/>
                    </a:lnTo>
                    <a:cubicBezTo>
                      <a:pt x="19964400" y="2781300"/>
                      <a:pt x="20066000" y="2882900"/>
                      <a:pt x="20180300" y="2882900"/>
                    </a:cubicBezTo>
                    <a:cubicBezTo>
                      <a:pt x="20294600" y="2882900"/>
                      <a:pt x="20396200" y="2781300"/>
                      <a:pt x="20396200" y="2667000"/>
                    </a:cubicBezTo>
                    <a:lnTo>
                      <a:pt x="20396200" y="2603500"/>
                    </a:lnTo>
                    <a:cubicBezTo>
                      <a:pt x="20396200" y="2476500"/>
                      <a:pt x="20294600" y="2387600"/>
                      <a:pt x="20180300" y="2387600"/>
                    </a:cubicBezTo>
                    <a:moveTo>
                      <a:pt x="19964400" y="3352800"/>
                    </a:moveTo>
                    <a:cubicBezTo>
                      <a:pt x="19964400" y="3352800"/>
                      <a:pt x="19951700" y="3340100"/>
                      <a:pt x="19951700" y="3352800"/>
                    </a:cubicBezTo>
                    <a:lnTo>
                      <a:pt x="19799300" y="3708400"/>
                    </a:lnTo>
                    <a:cubicBezTo>
                      <a:pt x="19773900" y="3759200"/>
                      <a:pt x="19723100" y="3797300"/>
                      <a:pt x="19659600" y="3797300"/>
                    </a:cubicBezTo>
                    <a:lnTo>
                      <a:pt x="19596100" y="3797300"/>
                    </a:lnTo>
                    <a:cubicBezTo>
                      <a:pt x="19583400" y="3797300"/>
                      <a:pt x="19570700" y="3797300"/>
                      <a:pt x="19570700" y="3784600"/>
                    </a:cubicBezTo>
                    <a:cubicBezTo>
                      <a:pt x="19558000" y="3771900"/>
                      <a:pt x="19558000" y="3759200"/>
                      <a:pt x="19570700" y="3746500"/>
                    </a:cubicBezTo>
                    <a:lnTo>
                      <a:pt x="19761200" y="3302000"/>
                    </a:lnTo>
                    <a:lnTo>
                      <a:pt x="19824700" y="3124200"/>
                    </a:lnTo>
                    <a:cubicBezTo>
                      <a:pt x="19875500" y="3022600"/>
                      <a:pt x="19977100" y="2946400"/>
                      <a:pt x="20091400" y="2946400"/>
                    </a:cubicBezTo>
                    <a:lnTo>
                      <a:pt x="20269200" y="2946400"/>
                    </a:lnTo>
                    <a:cubicBezTo>
                      <a:pt x="20383500" y="2946400"/>
                      <a:pt x="20485100" y="3022600"/>
                      <a:pt x="20535900" y="3124200"/>
                    </a:cubicBezTo>
                    <a:lnTo>
                      <a:pt x="20599400" y="3302000"/>
                    </a:lnTo>
                    <a:lnTo>
                      <a:pt x="20789900" y="3746500"/>
                    </a:lnTo>
                    <a:cubicBezTo>
                      <a:pt x="20802600" y="3759200"/>
                      <a:pt x="20802600" y="3771900"/>
                      <a:pt x="20789900" y="3784600"/>
                    </a:cubicBezTo>
                    <a:cubicBezTo>
                      <a:pt x="20789900" y="3797300"/>
                      <a:pt x="20777200" y="3797300"/>
                      <a:pt x="20764500" y="3797300"/>
                    </a:cubicBezTo>
                    <a:lnTo>
                      <a:pt x="20701000" y="3797300"/>
                    </a:lnTo>
                    <a:cubicBezTo>
                      <a:pt x="20637500" y="3797300"/>
                      <a:pt x="20586700" y="3759200"/>
                      <a:pt x="20561300" y="3708400"/>
                    </a:cubicBezTo>
                    <a:lnTo>
                      <a:pt x="20408900" y="3352800"/>
                    </a:lnTo>
                    <a:cubicBezTo>
                      <a:pt x="20408900" y="3340100"/>
                      <a:pt x="20396200" y="3352800"/>
                      <a:pt x="20396200" y="3352800"/>
                    </a:cubicBezTo>
                    <a:lnTo>
                      <a:pt x="20459700" y="3797300"/>
                    </a:lnTo>
                    <a:lnTo>
                      <a:pt x="20535900" y="4610100"/>
                    </a:lnTo>
                    <a:cubicBezTo>
                      <a:pt x="20535900" y="4622800"/>
                      <a:pt x="20523200" y="4622800"/>
                      <a:pt x="20523200" y="4635500"/>
                    </a:cubicBezTo>
                    <a:cubicBezTo>
                      <a:pt x="20510500" y="4635500"/>
                      <a:pt x="20510500" y="4648200"/>
                      <a:pt x="20497800" y="4648200"/>
                    </a:cubicBezTo>
                    <a:lnTo>
                      <a:pt x="20447000" y="4648200"/>
                    </a:lnTo>
                    <a:cubicBezTo>
                      <a:pt x="20370800" y="4648200"/>
                      <a:pt x="20307300" y="4597400"/>
                      <a:pt x="20307300" y="4521200"/>
                    </a:cubicBezTo>
                    <a:lnTo>
                      <a:pt x="20193000" y="3835400"/>
                    </a:lnTo>
                    <a:cubicBezTo>
                      <a:pt x="20180300" y="3835400"/>
                      <a:pt x="20180300" y="3835400"/>
                      <a:pt x="20167600" y="3835400"/>
                    </a:cubicBezTo>
                    <a:lnTo>
                      <a:pt x="20053300" y="4521200"/>
                    </a:lnTo>
                    <a:cubicBezTo>
                      <a:pt x="20053300" y="4597400"/>
                      <a:pt x="19989800" y="4648200"/>
                      <a:pt x="19913600" y="4648200"/>
                    </a:cubicBezTo>
                    <a:lnTo>
                      <a:pt x="19862800" y="4648200"/>
                    </a:lnTo>
                    <a:cubicBezTo>
                      <a:pt x="19850100" y="4648200"/>
                      <a:pt x="19850100" y="4635500"/>
                      <a:pt x="19837400" y="4635500"/>
                    </a:cubicBezTo>
                    <a:cubicBezTo>
                      <a:pt x="19837400" y="4622800"/>
                      <a:pt x="19824700" y="4622800"/>
                      <a:pt x="19824700" y="4610100"/>
                    </a:cubicBezTo>
                    <a:lnTo>
                      <a:pt x="19900900" y="3797300"/>
                    </a:lnTo>
                    <a:lnTo>
                      <a:pt x="19964400" y="3352800"/>
                    </a:lnTo>
                  </a:path>
                </a:pathLst>
              </a:custGeom>
              <a:solidFill>
                <a:srgbClr val="494F56"/>
              </a:solidFill>
            </p:spPr>
          </p:sp>
        </p:grpSp>
      </p:grpSp>
      <p:sp>
        <p:nvSpPr>
          <p:cNvPr id="11" name="TextBox 11"/>
          <p:cNvSpPr txBox="1"/>
          <p:nvPr/>
        </p:nvSpPr>
        <p:spPr>
          <a:xfrm>
            <a:off x="1223010" y="3261360"/>
            <a:ext cx="6985635" cy="204660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541020" lvl="1" indent="-270510" algn="ctr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斜视是常见的眼科疾病，在人群中的发病率为</a:t>
            </a:r>
            <a:r>
              <a:rPr lang="en-US" altLang="zh-CN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1%-3%</a:t>
            </a:r>
            <a:r>
              <a:rPr lang="en-US" altLang="zh-CN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 中国人口约14亿，斜视的人数大约为</a:t>
            </a:r>
            <a:r>
              <a:rPr lang="en-US" altLang="zh-CN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4300万</a:t>
            </a:r>
            <a:r>
              <a:rPr lang="en-US" altLang="zh-CN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505" b="1">
              <a:solidFill>
                <a:srgbClr val="0642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144000" y="4305300"/>
            <a:ext cx="6812915" cy="408305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marL="271780" lvl="1" indent="0" algn="ctr">
              <a:lnSpc>
                <a:spcPts val="4565"/>
              </a:lnSpc>
              <a:buNone/>
            </a:pP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间歇性外斜视是儿童最为常见的外斜视，平均发病年龄</a:t>
            </a:r>
            <a:r>
              <a:rPr lang="en-US" sz="2100" spc="148">
                <a:solidFill>
                  <a:srgbClr val="D658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4~5岁</a:t>
            </a:r>
            <a:endParaRPr lang="en-US" sz="2100" spc="148">
              <a:solidFill>
                <a:srgbClr val="D658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1780" lvl="1" indent="0" algn="ctr">
              <a:lnSpc>
                <a:spcPts val="4565"/>
              </a:lnSpc>
              <a:buNone/>
            </a:pP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屈光性调节性内斜视十分常见，发病年龄集中在</a:t>
            </a:r>
            <a:r>
              <a:rPr lang="en-US" sz="2100" spc="148">
                <a:solidFill>
                  <a:srgbClr val="D658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2~3岁</a:t>
            </a: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，个别也可出现在</a:t>
            </a:r>
            <a:r>
              <a:rPr lang="en-US" sz="2100" spc="148">
                <a:solidFill>
                  <a:srgbClr val="D658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1岁以内</a:t>
            </a:r>
            <a:endParaRPr lang="en-US" sz="2100" spc="148">
              <a:solidFill>
                <a:srgbClr val="D658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1780" lvl="1" indent="0" algn="ctr">
              <a:lnSpc>
                <a:spcPts val="4565"/>
              </a:lnSpc>
              <a:buNone/>
            </a:pP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部分调节性内斜视发病的平均年龄为</a:t>
            </a:r>
            <a:r>
              <a:rPr lang="en-US" sz="2100" spc="148">
                <a:solidFill>
                  <a:srgbClr val="D658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2.5岁</a:t>
            </a:r>
            <a:endParaRPr lang="en-US" sz="2100" spc="148">
              <a:solidFill>
                <a:srgbClr val="D658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271780" lvl="1" indent="0" algn="ctr">
              <a:lnSpc>
                <a:spcPts val="4565"/>
              </a:lnSpc>
              <a:buNone/>
            </a:pP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非调节性内斜视发病年龄常在</a:t>
            </a:r>
            <a:r>
              <a:rPr lang="en-US" sz="2100" spc="148">
                <a:solidFill>
                  <a:srgbClr val="D6583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2岁以后</a:t>
            </a:r>
            <a:r>
              <a:rPr lang="en-US" sz="21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100" spc="148">
              <a:solidFill>
                <a:srgbClr val="D6583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11"/>
          <p:cNvSpPr txBox="1"/>
          <p:nvPr>
            <p:custDataLst>
              <p:tags r:id="rId1"/>
            </p:custDataLst>
          </p:nvPr>
        </p:nvSpPr>
        <p:spPr>
          <a:xfrm>
            <a:off x="9448800" y="2184400"/>
            <a:ext cx="6595110" cy="211391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p>
            <a:pPr marL="0" lvl="1" indent="-270510" algn="ctr">
              <a:lnSpc>
                <a:spcPts val="4060"/>
              </a:lnSpc>
              <a:buFont typeface="Arial" panose="020B0604020202020204" pitchFamily="34" charset="0"/>
              <a:buChar char="•"/>
            </a:pPr>
            <a:r>
              <a:rPr 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</a:t>
            </a: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是导致儿童视觉发育障碍的常见眼病，</a:t>
            </a:r>
            <a:r>
              <a:rPr 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斜视发病年龄低，黄金矫正期在 </a:t>
            </a:r>
            <a:r>
              <a:rPr lang="zh-CN" altLang="en-US" sz="32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6-9岁</a:t>
            </a: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，儿童斜视训练需求量大，但市面上缺少系统性斜视训练</a:t>
            </a:r>
            <a:r>
              <a:rPr lang="zh-CN" altLang="en-US" sz="2505" b="1">
                <a:solidFill>
                  <a:srgbClr val="06420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课程</a:t>
            </a:r>
            <a:endParaRPr lang="zh-CN" altLang="en-US" sz="2505" b="1">
              <a:solidFill>
                <a:srgbClr val="06420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8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市场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需求调研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 t="3185" b="8"/>
          <a:stretch>
            <a:fillRect/>
          </a:stretch>
        </p:blipFill>
        <p:spPr>
          <a:xfrm>
            <a:off x="2971800" y="5676900"/>
            <a:ext cx="4675505" cy="2879725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 rot="0">
            <a:off x="9098280" y="2400300"/>
            <a:ext cx="6418580" cy="1710055"/>
            <a:chOff x="0" y="0"/>
            <a:chExt cx="1855647" cy="4849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5647" cy="484967"/>
            </a:xfrm>
            <a:custGeom>
              <a:avLst/>
              <a:gdLst/>
              <a:ahLst/>
              <a:cxnLst/>
              <a:rect l="l" t="t" r="r" b="b"/>
              <a:pathLst>
                <a:path w="1855647" h="484967">
                  <a:moveTo>
                    <a:pt x="59494" y="0"/>
                  </a:moveTo>
                  <a:lnTo>
                    <a:pt x="1796154" y="0"/>
                  </a:lnTo>
                  <a:cubicBezTo>
                    <a:pt x="1811932" y="0"/>
                    <a:pt x="1827065" y="6268"/>
                    <a:pt x="1838222" y="17425"/>
                  </a:cubicBezTo>
                  <a:cubicBezTo>
                    <a:pt x="1849379" y="28583"/>
                    <a:pt x="1855647" y="43715"/>
                    <a:pt x="1855647" y="59494"/>
                  </a:cubicBezTo>
                  <a:lnTo>
                    <a:pt x="1855647" y="425473"/>
                  </a:lnTo>
                  <a:cubicBezTo>
                    <a:pt x="1855647" y="441252"/>
                    <a:pt x="1849379" y="456385"/>
                    <a:pt x="1838222" y="467542"/>
                  </a:cubicBezTo>
                  <a:cubicBezTo>
                    <a:pt x="1827065" y="478699"/>
                    <a:pt x="1811932" y="484967"/>
                    <a:pt x="1796154" y="484967"/>
                  </a:cubicBezTo>
                  <a:lnTo>
                    <a:pt x="59494" y="484967"/>
                  </a:lnTo>
                  <a:cubicBezTo>
                    <a:pt x="43715" y="484967"/>
                    <a:pt x="28583" y="478699"/>
                    <a:pt x="17425" y="467542"/>
                  </a:cubicBezTo>
                  <a:cubicBezTo>
                    <a:pt x="6268" y="456385"/>
                    <a:pt x="0" y="441252"/>
                    <a:pt x="0" y="425473"/>
                  </a:cubicBezTo>
                  <a:lnTo>
                    <a:pt x="0" y="59494"/>
                  </a:lnTo>
                  <a:cubicBezTo>
                    <a:pt x="0" y="43715"/>
                    <a:pt x="6268" y="28583"/>
                    <a:pt x="17425" y="17425"/>
                  </a:cubicBezTo>
                  <a:cubicBezTo>
                    <a:pt x="28583" y="6268"/>
                    <a:pt x="43715" y="0"/>
                    <a:pt x="59494" y="0"/>
                  </a:cubicBezTo>
                  <a:close/>
                </a:path>
              </a:pathLst>
            </a:custGeom>
            <a:solidFill>
              <a:srgbClr val="4F74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0"/>
              <a:ext cx="812800" cy="9080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900"/>
                </a:lnSpc>
              </a:pPr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86000" y="2019300"/>
            <a:ext cx="2115820" cy="67119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>
              <a:lnSpc>
                <a:spcPts val="5345"/>
              </a:lnSpc>
              <a:spcBef>
                <a:spcPct val="0"/>
              </a:spcBef>
            </a:pPr>
            <a:r>
              <a:rPr lang="en-US" sz="3200">
                <a:solidFill>
                  <a:srgbClr val="096014"/>
                </a:solidFill>
                <a:ea typeface="思源黑体 Bold" charset="-122"/>
              </a:rPr>
              <a:t>斜视原理：</a:t>
            </a:r>
            <a:r>
              <a:rPr lang="en-US" sz="3200">
                <a:solidFill>
                  <a:srgbClr val="FBF8F1"/>
                </a:solidFill>
                <a:latin typeface="思源黑体 Bold" charset="-122"/>
              </a:rPr>
              <a:t> </a:t>
            </a:r>
            <a:endParaRPr lang="en-US" sz="3200">
              <a:solidFill>
                <a:srgbClr val="FBF8F1"/>
              </a:solidFill>
              <a:latin typeface="思源黑体 Bold" charset="-122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286000" y="3150870"/>
            <a:ext cx="6172200" cy="2294255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l">
              <a:lnSpc>
                <a:spcPts val="4145"/>
              </a:lnSpc>
            </a:pPr>
            <a:r>
              <a:rPr lang="en-US" sz="2400" spc="148">
                <a:solidFill>
                  <a:schemeClr val="accent6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微软雅黑" panose="020B0503020204020204" charset="-122"/>
              </a:rPr>
              <a:t>眼外肌协调运动失常</a:t>
            </a: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导致双眼不能同时注视同一物体，由先天或后天的因素导致。除了影响美观外，还会导致弱视、双眼单视功能异常等，患者可能出现自卑心理。</a:t>
            </a:r>
            <a:endParaRPr lang="en-US" sz="24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9551035" y="2518410"/>
            <a:ext cx="5688965" cy="13106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5350"/>
              </a:lnSpc>
            </a:pPr>
            <a:r>
              <a:rPr lang="en-US" sz="33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斜视治疗的关键，</a:t>
            </a:r>
            <a:endParaRPr lang="en-US" sz="33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>
              <a:lnSpc>
                <a:spcPts val="5350"/>
              </a:lnSpc>
              <a:spcBef>
                <a:spcPct val="0"/>
              </a:spcBef>
            </a:pPr>
            <a:r>
              <a:rPr lang="en-US" sz="33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在于训练大脑有效控制眼外肌。</a:t>
            </a:r>
            <a:endParaRPr lang="en-US" sz="33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8832850" y="4531360"/>
            <a:ext cx="7088505" cy="3482340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7145"/>
              </a:lnSpc>
            </a:pPr>
            <a:r>
              <a:rPr lang="en-US" sz="2860" spc="28">
                <a:solidFill>
                  <a:srgbClr val="336C19"/>
                </a:solidFill>
                <a:latin typeface="思源黑体" charset="-122"/>
              </a:rPr>
              <a:t>“</a:t>
            </a:r>
            <a:r>
              <a:rPr lang="en-US" sz="2860" spc="28">
                <a:solidFill>
                  <a:srgbClr val="336C1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大多数斜视，是由</a:t>
            </a: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黑体" panose="02010609060101010101" charset="-122"/>
              </a:rPr>
              <a:t>神经肌肉（包括大脑）</a:t>
            </a:r>
            <a:endParaRPr lang="en-US" sz="3200">
              <a:solidFill>
                <a:schemeClr val="accent6">
                  <a:lumMod val="75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  <a:cs typeface="黑体" panose="02010609060101010101" charset="-122"/>
            </a:endParaRPr>
          </a:p>
          <a:p>
            <a:pPr algn="ctr">
              <a:lnSpc>
                <a:spcPts val="6915"/>
              </a:lnSpc>
            </a:pPr>
            <a:r>
              <a:rPr lang="en-US" sz="3200">
                <a:solidFill>
                  <a:schemeClr val="accent6">
                    <a:lumMod val="75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  <a:cs typeface="黑体" panose="02010609060101010101" charset="-122"/>
              </a:rPr>
              <a:t>不能正确控制眼球运动</a:t>
            </a:r>
            <a:r>
              <a:rPr lang="en-US" sz="2765" spc="27">
                <a:solidFill>
                  <a:srgbClr val="336C1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所导致，</a:t>
            </a:r>
            <a:endParaRPr lang="en-US" sz="2765" spc="27">
              <a:solidFill>
                <a:srgbClr val="336C19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ctr">
              <a:lnSpc>
                <a:spcPts val="6885"/>
              </a:lnSpc>
            </a:pPr>
            <a:r>
              <a:rPr lang="en-US" sz="2755" spc="27">
                <a:solidFill>
                  <a:srgbClr val="336C1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少数是由眼外肌本身问题引起。”</a:t>
            </a:r>
            <a:endParaRPr lang="en-US" sz="2755" spc="27">
              <a:solidFill>
                <a:srgbClr val="336C19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  <a:p>
            <a:pPr algn="r">
              <a:lnSpc>
                <a:spcPts val="6190"/>
              </a:lnSpc>
            </a:pPr>
            <a:r>
              <a:rPr lang="en-US" sz="2475" spc="24">
                <a:solidFill>
                  <a:srgbClr val="336C19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——美国小儿眼科与斜视学会</a:t>
            </a:r>
            <a:endParaRPr lang="en-US" sz="2475" spc="24">
              <a:solidFill>
                <a:srgbClr val="336C19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TextBox 12"/>
          <p:cNvSpPr txBox="1"/>
          <p:nvPr>
            <p:custDataLst>
              <p:tags r:id="rId2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用户调研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斜视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原理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3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4325415" y="6291001"/>
            <a:ext cx="2443504" cy="231620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53498" y="6291001"/>
            <a:ext cx="3538539" cy="231620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 rot="0">
            <a:off x="10221113" y="3653328"/>
            <a:ext cx="5504288" cy="650472"/>
            <a:chOff x="0" y="0"/>
            <a:chExt cx="7339050" cy="867296"/>
          </a:xfrm>
        </p:grpSpPr>
        <p:grpSp>
          <p:nvGrpSpPr>
            <p:cNvPr id="10" name="Group 10"/>
            <p:cNvGrpSpPr/>
            <p:nvPr/>
          </p:nvGrpSpPr>
          <p:grpSpPr>
            <a:xfrm rot="0">
              <a:off x="0" y="0"/>
              <a:ext cx="7339050" cy="867296"/>
              <a:chOff x="0" y="0"/>
              <a:chExt cx="1985203" cy="23460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85203" cy="234602"/>
              </a:xfrm>
              <a:custGeom>
                <a:avLst/>
                <a:gdLst/>
                <a:ahLst/>
                <a:cxnLst/>
                <a:rect l="l" t="t" r="r" b="b"/>
                <a:pathLst>
                  <a:path w="1985203" h="234602">
                    <a:moveTo>
                      <a:pt x="71733" y="0"/>
                    </a:moveTo>
                    <a:lnTo>
                      <a:pt x="1913471" y="0"/>
                    </a:lnTo>
                    <a:cubicBezTo>
                      <a:pt x="1953088" y="0"/>
                      <a:pt x="1985203" y="32116"/>
                      <a:pt x="1985203" y="71733"/>
                    </a:cubicBezTo>
                    <a:lnTo>
                      <a:pt x="1985203" y="162870"/>
                    </a:lnTo>
                    <a:cubicBezTo>
                      <a:pt x="1985203" y="202486"/>
                      <a:pt x="1953088" y="234602"/>
                      <a:pt x="1913471" y="234602"/>
                    </a:cubicBezTo>
                    <a:lnTo>
                      <a:pt x="71733" y="234602"/>
                    </a:lnTo>
                    <a:cubicBezTo>
                      <a:pt x="32116" y="234602"/>
                      <a:pt x="0" y="202486"/>
                      <a:pt x="0" y="162870"/>
                    </a:cubicBezTo>
                    <a:lnTo>
                      <a:pt x="0" y="71733"/>
                    </a:lnTo>
                    <a:cubicBezTo>
                      <a:pt x="0" y="32116"/>
                      <a:pt x="32116" y="0"/>
                      <a:pt x="71733" y="0"/>
                    </a:cubicBezTo>
                    <a:close/>
                  </a:path>
                </a:pathLst>
              </a:custGeom>
              <a:solidFill>
                <a:srgbClr val="4F745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92416" y="56157"/>
              <a:ext cx="6463147" cy="596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5"/>
                </a:lnSpc>
                <a:spcBef>
                  <a:spcPct val="0"/>
                </a:spcBef>
              </a:pPr>
              <a:r>
                <a:rPr lang="en-US" sz="2095">
                  <a:solidFill>
                    <a:srgbClr val="FBF8F1"/>
                  </a:solidFill>
                  <a:latin typeface="黑体" panose="02010609060101010101" charset="-122"/>
                  <a:ea typeface="黑体" panose="02010609060101010101" charset="-122"/>
                </a:rPr>
                <a:t>不可训练类型：先天性内斜视、垂直斜视</a:t>
              </a:r>
              <a:r>
                <a:rPr lang="en-US" sz="2095">
                  <a:solidFill>
                    <a:srgbClr val="FBF8F1"/>
                  </a:solidFill>
                  <a:latin typeface="思源黑体" charset="-122"/>
                </a:rPr>
                <a:t> </a:t>
              </a:r>
              <a:endParaRPr lang="en-US" sz="2095">
                <a:solidFill>
                  <a:srgbClr val="FBF8F1"/>
                </a:solidFill>
                <a:latin typeface="思源黑体" charset="-122"/>
              </a:endParaRPr>
            </a:p>
          </p:txBody>
        </p:sp>
      </p:grpSp>
      <p:grpSp>
        <p:nvGrpSpPr>
          <p:cNvPr id="14" name="Group 14"/>
          <p:cNvGrpSpPr/>
          <p:nvPr/>
        </p:nvGrpSpPr>
        <p:grpSpPr>
          <a:xfrm rot="0">
            <a:off x="10221113" y="2788387"/>
            <a:ext cx="4745355" cy="636341"/>
            <a:chOff x="0" y="0"/>
            <a:chExt cx="6327141" cy="848455"/>
          </a:xfrm>
        </p:grpSpPr>
        <p:grpSp>
          <p:nvGrpSpPr>
            <p:cNvPr id="15" name="Group 15"/>
            <p:cNvGrpSpPr/>
            <p:nvPr/>
          </p:nvGrpSpPr>
          <p:grpSpPr>
            <a:xfrm rot="0">
              <a:off x="0" y="0"/>
              <a:ext cx="6221319" cy="848455"/>
              <a:chOff x="0" y="0"/>
              <a:chExt cx="1682858" cy="2295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82859" cy="229506"/>
              </a:xfrm>
              <a:custGeom>
                <a:avLst/>
                <a:gdLst/>
                <a:ahLst/>
                <a:cxnLst/>
                <a:rect l="l" t="t" r="r" b="b"/>
                <a:pathLst>
                  <a:path w="1682859" h="229506">
                    <a:moveTo>
                      <a:pt x="84620" y="0"/>
                    </a:moveTo>
                    <a:lnTo>
                      <a:pt x="1598238" y="0"/>
                    </a:lnTo>
                    <a:cubicBezTo>
                      <a:pt x="1644973" y="0"/>
                      <a:pt x="1682859" y="37886"/>
                      <a:pt x="1682859" y="84620"/>
                    </a:cubicBezTo>
                    <a:lnTo>
                      <a:pt x="1682859" y="144886"/>
                    </a:lnTo>
                    <a:cubicBezTo>
                      <a:pt x="1682859" y="167328"/>
                      <a:pt x="1673943" y="188852"/>
                      <a:pt x="1658074" y="204721"/>
                    </a:cubicBezTo>
                    <a:cubicBezTo>
                      <a:pt x="1642204" y="220591"/>
                      <a:pt x="1620681" y="229506"/>
                      <a:pt x="1598238" y="229506"/>
                    </a:cubicBezTo>
                    <a:lnTo>
                      <a:pt x="84620" y="229506"/>
                    </a:lnTo>
                    <a:cubicBezTo>
                      <a:pt x="37886" y="229506"/>
                      <a:pt x="0" y="191620"/>
                      <a:pt x="0" y="144886"/>
                    </a:cubicBezTo>
                    <a:lnTo>
                      <a:pt x="0" y="84620"/>
                    </a:lnTo>
                    <a:cubicBezTo>
                      <a:pt x="0" y="37886"/>
                      <a:pt x="37886" y="0"/>
                      <a:pt x="84620" y="0"/>
                    </a:cubicBezTo>
                    <a:close/>
                  </a:path>
                </a:pathLst>
              </a:custGeom>
              <a:solidFill>
                <a:srgbClr val="4F74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28414" y="92286"/>
              <a:ext cx="5898727" cy="5969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495"/>
                </a:lnSpc>
                <a:spcBef>
                  <a:spcPct val="0"/>
                </a:spcBef>
              </a:pPr>
              <a:r>
                <a:rPr lang="en-US" sz="2095">
                  <a:solidFill>
                    <a:srgbClr val="FBF8F1"/>
                  </a:solidFill>
                  <a:latin typeface="黑体" panose="02010609060101010101" charset="-122"/>
                  <a:ea typeface="黑体" panose="02010609060101010101" charset="-122"/>
                </a:rPr>
                <a:t>可训练类型：外斜视、间歇性斜视</a:t>
              </a:r>
              <a:endParaRPr lang="en-US" sz="2095">
                <a:solidFill>
                  <a:srgbClr val="FBF8F1"/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0204603" y="1714796"/>
            <a:ext cx="3027997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indent="-457200" algn="l">
              <a:lnSpc>
                <a:spcPts val="5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u="none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斜视训练类型：</a:t>
            </a:r>
            <a:r>
              <a:rPr lang="en-US" sz="3300" b="1" u="none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sz="3300" b="1" u="none">
              <a:solidFill>
                <a:srgbClr val="09601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0144913" y="4795176"/>
            <a:ext cx="3866197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indent="-457200" algn="l">
              <a:lnSpc>
                <a:spcPts val="551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300" u="none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传统自主训练方案： </a:t>
            </a:r>
            <a:endParaRPr lang="en-US" sz="3300" u="none">
              <a:solidFill>
                <a:srgbClr val="09601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490270" y="8638671"/>
            <a:ext cx="1064995" cy="3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思源黑体" charset="-122"/>
              </a:rPr>
              <a:t>聚散球</a:t>
            </a:r>
            <a:endParaRPr lang="en-US" sz="2115">
              <a:solidFill>
                <a:srgbClr val="000000"/>
              </a:solidFill>
              <a:ea typeface="思源黑体" charset="-122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15014670" y="8638671"/>
            <a:ext cx="1064995" cy="3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思源黑体" charset="-122"/>
              </a:rPr>
              <a:t>引导棒</a:t>
            </a:r>
            <a:endParaRPr lang="en-US" sz="2115">
              <a:solidFill>
                <a:srgbClr val="000000"/>
              </a:solidFill>
              <a:ea typeface="思源黑体" charset="-122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671459">
            <a:off x="1954932" y="2909358"/>
            <a:ext cx="2657161" cy="164744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275856" y="3506339"/>
            <a:ext cx="2015313" cy="415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3520" spc="-309">
                <a:solidFill>
                  <a:srgbClr val="FBF8F1"/>
                </a:solidFill>
                <a:latin typeface="黑体" panose="02010609060101010101" charset="-122"/>
                <a:ea typeface="黑体" panose="02010609060101010101" charset="-122"/>
              </a:rPr>
              <a:t>手术治疗</a:t>
            </a:r>
            <a:endParaRPr lang="en-US" sz="3520" spc="-309">
              <a:solidFill>
                <a:srgbClr val="FBF8F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610065" y="5024562"/>
            <a:ext cx="3775015" cy="3997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</a:pP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斜视手术治疗主要是根据病患的情况，通过切除、移位、缝合等方式，</a:t>
            </a:r>
            <a:r>
              <a:rPr lang="en-US" sz="24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改变眼外肌的着力点</a:t>
            </a: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，改变其对眼球的牵引力。</a:t>
            </a:r>
            <a:endParaRPr lang="en-US" sz="24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>
              <a:lnSpc>
                <a:spcPts val="3935"/>
              </a:lnSpc>
            </a:pP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但解决的仅仅是外观问题。双眼视和立体视很少有任何改善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，且</a:t>
            </a:r>
            <a:r>
              <a:rPr lang="zh-CN" altLang="en-US" sz="24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易</a:t>
            </a:r>
            <a:r>
              <a:rPr lang="zh-CN" altLang="en-US" sz="24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复发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460118">
            <a:off x="6220661" y="2532139"/>
            <a:ext cx="2439635" cy="2113334"/>
          </a:xfrm>
          <a:prstGeom prst="rect">
            <a:avLst/>
          </a:prstGeom>
        </p:spPr>
      </p:pic>
      <p:sp>
        <p:nvSpPr>
          <p:cNvPr id="27" name="TextBox 27"/>
          <p:cNvSpPr txBox="1"/>
          <p:nvPr>
            <p:custDataLst>
              <p:tags r:id="rId5"/>
            </p:custDataLst>
          </p:nvPr>
        </p:nvSpPr>
        <p:spPr>
          <a:xfrm>
            <a:off x="6132830" y="3495675"/>
            <a:ext cx="2469515" cy="445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80"/>
              </a:lnSpc>
            </a:pPr>
            <a:r>
              <a:rPr lang="en-US" sz="3785" spc="-332">
                <a:solidFill>
                  <a:srgbClr val="FBF8F1"/>
                </a:solidFill>
                <a:latin typeface="字由点字夏乐体" charset="-122"/>
              </a:rPr>
              <a:t> </a:t>
            </a:r>
            <a:r>
              <a:rPr lang="en-US" sz="3520" spc="-309">
                <a:solidFill>
                  <a:srgbClr val="FBF8F1"/>
                </a:solidFill>
                <a:latin typeface="黑体" panose="02010609060101010101" charset="-122"/>
                <a:ea typeface="黑体" panose="02010609060101010101" charset="-122"/>
              </a:rPr>
              <a:t>非手术治疗</a:t>
            </a:r>
            <a:endParaRPr lang="en-US" sz="3520" spc="-309">
              <a:solidFill>
                <a:srgbClr val="FBF8F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13730" y="5043678"/>
            <a:ext cx="3235137" cy="2522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35"/>
              </a:lnSpc>
              <a:buClrTx/>
              <a:buSzTx/>
              <a:buFontTx/>
            </a:pP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斜视非手术治疗主要是</a:t>
            </a: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通过视觉训练锻炼眼部肌肉从而改善斜视情况，</a:t>
            </a:r>
            <a:r>
              <a:rPr lang="en-US" sz="24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帮助大脑学会，正确控制眼部肌肉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507212" y="1580811"/>
            <a:ext cx="3027997" cy="706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5510"/>
              </a:lnSpc>
              <a:buFont typeface="Arial" panose="020B0604020202020204" pitchFamily="34" charset="0"/>
              <a:buChar char="•"/>
            </a:pPr>
            <a:r>
              <a:rPr lang="en-US" sz="3300">
                <a:solidFill>
                  <a:srgbClr val="09601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斜视治疗方法：</a:t>
            </a:r>
            <a:r>
              <a:rPr lang="en-US" sz="3300" b="1">
                <a:solidFill>
                  <a:srgbClr val="FBF8F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sz="3300" b="1">
              <a:solidFill>
                <a:srgbClr val="FBF8F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TextBox 2"/>
          <p:cNvSpPr txBox="1"/>
          <p:nvPr>
            <p:custDataLst>
              <p:tags r:id="rId6"/>
            </p:custDataLst>
          </p:nvPr>
        </p:nvSpPr>
        <p:spPr>
          <a:xfrm>
            <a:off x="10205720" y="5513705"/>
            <a:ext cx="4808855" cy="508635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 algn="l">
              <a:lnSpc>
                <a:spcPts val="4675"/>
              </a:lnSpc>
              <a:spcBef>
                <a:spcPct val="0"/>
              </a:spcBef>
            </a:pPr>
            <a:r>
              <a:rPr lang="zh-CN" altLang="en-US" sz="2000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需要家长全程引导、计时，费时费心费力</a:t>
            </a:r>
            <a:endParaRPr lang="zh-CN" altLang="en-US" sz="2000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TextBox 12"/>
          <p:cNvSpPr txBox="1"/>
          <p:nvPr>
            <p:custDataLst>
              <p:tags r:id="rId7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用户调研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-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斜视治疗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方法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Picture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竞品分析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sp>
        <p:nvSpPr>
          <p:cNvPr id="20" name="TextBox 20"/>
          <p:cNvSpPr txBox="1"/>
          <p:nvPr>
            <p:custDataLst>
              <p:tags r:id="rId5"/>
            </p:custDataLst>
          </p:nvPr>
        </p:nvSpPr>
        <p:spPr>
          <a:xfrm>
            <a:off x="1610360" y="6066155"/>
            <a:ext cx="7642860" cy="24269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just">
              <a:lnSpc>
                <a:spcPts val="5505"/>
              </a:lnSpc>
            </a:pPr>
            <a:r>
              <a:rPr lang="en-US" sz="3400">
                <a:solidFill>
                  <a:srgbClr val="4F7454"/>
                </a:solidFill>
                <a:ea typeface="思源黑体" charset="-122"/>
              </a:rPr>
              <a:t>【调研情况】</a:t>
            </a:r>
            <a:endParaRPr lang="en-US" sz="3400">
              <a:solidFill>
                <a:srgbClr val="4F7454"/>
              </a:solidFill>
              <a:ea typeface="思源黑体" charset="-122"/>
            </a:endParaRPr>
          </a:p>
          <a:p>
            <a:pPr algn="just">
              <a:lnSpc>
                <a:spcPts val="4535"/>
              </a:lnSpc>
            </a:pPr>
            <a:r>
              <a:rPr 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我们调研了市面上现有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斜弱视训练相关产品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发现现有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视觉训练产品主要训练方式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眼操跟练，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简单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枯燥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缺乏趣味性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不适合儿童训练使用</a:t>
            </a:r>
            <a:r>
              <a:rPr lang="zh-CN" altLang="en-US" sz="24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sz="24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" name="图片 1" descr="2023-04-10 19:45:51.68400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71600" y="1623695"/>
            <a:ext cx="9165590" cy="3616960"/>
          </a:xfrm>
          <a:prstGeom prst="rect">
            <a:avLst/>
          </a:prstGeom>
        </p:spPr>
      </p:pic>
      <p:pic>
        <p:nvPicPr>
          <p:cNvPr id="3" name="图片 2" descr="2023-04-10 19:45:51.72600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07675" y="1633220"/>
            <a:ext cx="5606415" cy="3607435"/>
          </a:xfrm>
          <a:prstGeom prst="rect">
            <a:avLst/>
          </a:prstGeom>
        </p:spPr>
      </p:pic>
      <p:pic>
        <p:nvPicPr>
          <p:cNvPr id="5" name="图片 4" descr="2023-04-10 19:45:51.744000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7190" y="5589270"/>
            <a:ext cx="5728335" cy="374840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65840" y="5240786"/>
            <a:ext cx="1064995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思源黑体" charset="-122"/>
              </a:rPr>
              <a:t>iBright</a:t>
            </a:r>
            <a:endParaRPr lang="en-US" sz="2115">
              <a:solidFill>
                <a:srgbClr val="000000"/>
              </a:solidFill>
              <a:ea typeface="思源黑体" charset="-122"/>
            </a:endParaRPr>
          </a:p>
        </p:txBody>
      </p:sp>
      <p:sp>
        <p:nvSpPr>
          <p:cNvPr id="27" name="TextBox 21"/>
          <p:cNvSpPr txBox="1"/>
          <p:nvPr/>
        </p:nvSpPr>
        <p:spPr>
          <a:xfrm>
            <a:off x="14885615" y="5154426"/>
            <a:ext cx="1064995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en-US" sz="2115">
                <a:solidFill>
                  <a:srgbClr val="000000"/>
                </a:solidFill>
                <a:ea typeface="思源黑体" charset="-122"/>
              </a:rPr>
              <a:t>eyeye</a:t>
            </a:r>
            <a:endParaRPr lang="en-US" sz="2115">
              <a:solidFill>
                <a:srgbClr val="000000"/>
              </a:solidFill>
              <a:ea typeface="思源黑体" charset="-122"/>
            </a:endParaRPr>
          </a:p>
        </p:txBody>
      </p:sp>
      <p:sp>
        <p:nvSpPr>
          <p:cNvPr id="28" name="TextBox 21"/>
          <p:cNvSpPr txBox="1"/>
          <p:nvPr/>
        </p:nvSpPr>
        <p:spPr>
          <a:xfrm>
            <a:off x="14325600" y="9337675"/>
            <a:ext cx="1835785" cy="43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5"/>
              </a:lnSpc>
              <a:spcBef>
                <a:spcPct val="0"/>
              </a:spcBef>
            </a:pPr>
            <a:r>
              <a:rPr lang="zh-CN" altLang="en-US" sz="2115">
                <a:solidFill>
                  <a:srgbClr val="000000"/>
                </a:solidFill>
                <a:ea typeface="思源黑体" charset="-122"/>
              </a:rPr>
              <a:t>眼睛恢复</a:t>
            </a:r>
            <a:r>
              <a:rPr lang="en-US" altLang="zh-CN" sz="2115">
                <a:solidFill>
                  <a:srgbClr val="000000"/>
                </a:solidFill>
                <a:ea typeface="思源黑体" charset="-122"/>
              </a:rPr>
              <a:t>训练</a:t>
            </a:r>
            <a:endParaRPr lang="en-US" altLang="zh-CN" sz="2115">
              <a:solidFill>
                <a:srgbClr val="000000"/>
              </a:solidFill>
              <a:ea typeface="思源黑体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7"/>
          <p:cNvSpPr txBox="1"/>
          <p:nvPr/>
        </p:nvSpPr>
        <p:spPr>
          <a:xfrm>
            <a:off x="4038340" y="2476782"/>
            <a:ext cx="8060534" cy="789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160"/>
              </a:lnSpc>
            </a:pPr>
            <a:r>
              <a:rPr lang="zh-CN" altLang="en-US" sz="4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调研</a:t>
            </a:r>
            <a:r>
              <a:rPr lang="en-US" sz="4400" b="1">
                <a:solidFill>
                  <a:schemeClr val="accent6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总结：</a:t>
            </a:r>
            <a:endParaRPr lang="en-US" sz="4400" b="1">
              <a:solidFill>
                <a:schemeClr val="accent6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810000" y="3771900"/>
            <a:ext cx="10501630" cy="36423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81025" lvl="1" indent="-290195" algn="l" fontAlgn="auto">
              <a:lnSpc>
                <a:spcPct val="2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手术治疗斜视治标不治本，</a:t>
            </a:r>
            <a:r>
              <a:rPr lang="en-US" sz="28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视觉训练是斜视治疗的</a:t>
            </a:r>
            <a:r>
              <a:rPr lang="zh-CN" altLang="en-US" sz="28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必要</a:t>
            </a:r>
            <a:r>
              <a:rPr lang="en-US" sz="28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手段</a:t>
            </a:r>
            <a:endParaRPr lang="en-US" sz="2800" b="1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81025" lvl="1" indent="-290195" algn="l" fontAlgn="auto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斜视儿童有复健治疗需求，且</a:t>
            </a:r>
            <a:r>
              <a:rPr lang="en-US" sz="28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治疗越早开始越好。</a:t>
            </a:r>
            <a:endParaRPr lang="en-US" sz="2800" b="1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581025" lvl="1" indent="-290195" algn="l" fontAlgn="auto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用传统方法进行复健训练具有局限性且费时费力费心，将</a:t>
            </a:r>
            <a:r>
              <a:rPr lang="en-US" sz="2800" b="1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APP游戏融入复健训练是具有创新性和突破性的</a:t>
            </a:r>
            <a:r>
              <a:rPr lang="en-US" sz="2800" spc="148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800" spc="148">
              <a:solidFill>
                <a:srgbClr val="4F7454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TextBox 12"/>
          <p:cNvSpPr txBox="1"/>
          <p:nvPr>
            <p:custDataLst>
              <p:tags r:id="rId1"/>
            </p:custDataLst>
          </p:nvPr>
        </p:nvSpPr>
        <p:spPr>
          <a:xfrm>
            <a:off x="1371302" y="266870"/>
            <a:ext cx="5780958" cy="835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调研</a:t>
            </a: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总结</a:t>
            </a:r>
            <a:endParaRPr lang="en-US" altLang="zh-CN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2" name="圆角矩形 31"/>
          <p:cNvSpPr/>
          <p:nvPr>
            <p:custDataLst>
              <p:tags r:id="rId2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3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2"/>
          <p:cNvSpPr txBox="1"/>
          <p:nvPr>
            <p:custDataLst>
              <p:tags r:id="rId1"/>
            </p:custDataLst>
          </p:nvPr>
        </p:nvSpPr>
        <p:spPr>
          <a:xfrm>
            <a:off x="8534102" y="4457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altLang="zh-CN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part2 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功能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框架。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5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486400" y="3771900"/>
            <a:ext cx="2427605" cy="21069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6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181056" y="2690142"/>
            <a:ext cx="4063432" cy="352619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90762" y="1485954"/>
            <a:ext cx="1773900" cy="1765344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 rot="0">
            <a:off x="6931505" y="1867060"/>
            <a:ext cx="9347200" cy="7740650"/>
            <a:chOff x="203200" y="-133350"/>
            <a:chExt cx="12462933" cy="10320866"/>
          </a:xfrm>
        </p:grpSpPr>
        <p:sp>
          <p:nvSpPr>
            <p:cNvPr id="11" name="TextBox 11"/>
            <p:cNvSpPr txBox="1"/>
            <p:nvPr/>
          </p:nvSpPr>
          <p:spPr>
            <a:xfrm>
              <a:off x="220773" y="-133350"/>
              <a:ext cx="3650190" cy="843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0675" lvl="1" indent="0">
                <a:lnSpc>
                  <a:spcPts val="4935"/>
                </a:lnSpc>
                <a:buNone/>
              </a:pPr>
              <a:r>
                <a:rPr lang="en-US" sz="2970" b="1" spc="297">
                  <a:solidFill>
                    <a:srgbClr val="4F7454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项目主题：</a:t>
              </a:r>
              <a:endParaRPr 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20773" y="2520809"/>
              <a:ext cx="4207750" cy="847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0675" lvl="1" indent="0" algn="just">
                <a:lnSpc>
                  <a:spcPts val="4960"/>
                </a:lnSpc>
                <a:buNone/>
              </a:pPr>
              <a:r>
                <a:rPr lang="en-US" sz="2970" b="1" spc="297">
                  <a:solidFill>
                    <a:srgbClr val="4F7454"/>
                  </a:solidFill>
                  <a:latin typeface="微软雅黑" panose="020B0503020204020204" charset="-122"/>
                  <a:ea typeface="微软雅黑" panose="020B0503020204020204" charset="-122"/>
                </a:rPr>
                <a:t>目的与意义：</a:t>
              </a:r>
              <a:endParaRPr 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03200" y="5973443"/>
              <a:ext cx="5323028" cy="8475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20675" lvl="1" indent="0" algn="l">
                <a:lnSpc>
                  <a:spcPts val="4960"/>
                </a:lnSpc>
                <a:buNone/>
              </a:pPr>
              <a:r>
                <a:rPr lang="en-US" sz="2970" b="1" spc="297">
                  <a:solidFill>
                    <a:srgbClr val="4F7454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项目重点与难点：</a:t>
              </a:r>
              <a:endParaRPr lang="en-US" sz="2970" b="1" spc="297">
                <a:solidFill>
                  <a:srgbClr val="4F7454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651933" y="748030"/>
              <a:ext cx="12014200" cy="13335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3900"/>
                </a:lnSpc>
                <a:buClrTx/>
                <a:buSzTx/>
                <a:buFontTx/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为</a:t>
              </a:r>
              <a:r>
                <a:rPr lang="en-US" sz="2405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斜视人群</a:t>
              </a: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设计的一款康复训练游戏</a:t>
              </a:r>
              <a:endParaRPr 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algn="l">
                <a:lnSpc>
                  <a:spcPts val="3900"/>
                </a:lnSpc>
                <a:buClrTx/>
                <a:buSzTx/>
                <a:buFontTx/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项目主体主要针对12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周岁前（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5-8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岁最佳）的</a:t>
              </a:r>
              <a:r>
                <a:rPr lang="en-US" sz="2405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儿童</a:t>
              </a: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进行设计</a:t>
              </a:r>
              <a:endParaRPr lang="zh-CN" alt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651933" y="3134783"/>
              <a:ext cx="11926994" cy="30200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2065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我们希望完成项目设计为斜视儿童提供一种</a:t>
              </a:r>
              <a:r>
                <a:rPr lang="en-US" sz="2405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安全、有效的治疗方法</a:t>
              </a: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，儿童可以在父母的帮助下，在家中进行训练和纠正，在游戏中逐步改善斜视情况。</a:t>
              </a:r>
              <a:endParaRPr 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3900"/>
                </a:lnSpc>
              </a:pPr>
              <a:endParaRPr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12047" y="6641676"/>
              <a:ext cx="11108266" cy="3545840"/>
            </a:xfrm>
            <a:prstGeom prst="rect">
              <a:avLst/>
            </a:prstGeom>
          </p:spPr>
          <p:txBody>
            <a:bodyPr lIns="0" tIns="0" rIns="0" bIns="0" rtlCol="0" anchor="t">
              <a:noAutofit/>
            </a:bodyPr>
            <a:lstStyle/>
            <a:p>
              <a:pPr>
                <a:lnSpc>
                  <a:spcPts val="2065"/>
                </a:lnSpc>
              </a:pPr>
            </a:p>
            <a:p>
              <a:pPr>
                <a:lnSpc>
                  <a:spcPts val="3900"/>
                </a:lnSpc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如何提供有效的斜视训练方案</a:t>
              </a:r>
              <a:endParaRPr 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3900"/>
                </a:lnSpc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如何检测训练是否有效</a:t>
              </a:r>
              <a:endParaRPr 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>
                <a:lnSpc>
                  <a:spcPts val="3900"/>
                </a:lnSpc>
              </a:pP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如何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在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保证疗效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基础上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，进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一步</a:t>
              </a:r>
              <a:r>
                <a:rPr 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提高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依从性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与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患者</a:t>
              </a:r>
              <a:r>
                <a:rPr lang="en-US" altLang="zh-CN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主动</a:t>
              </a:r>
              <a:r>
                <a:rPr lang="zh-CN" altLang="en-US" sz="2405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性</a:t>
              </a:r>
              <a:endParaRPr lang="zh-CN" altLang="en-US" sz="240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8" name="TextBox 12"/>
          <p:cNvSpPr txBox="1"/>
          <p:nvPr>
            <p:custDataLst>
              <p:tags r:id="rId3"/>
            </p:custDataLst>
          </p:nvPr>
        </p:nvSpPr>
        <p:spPr>
          <a:xfrm>
            <a:off x="1371302" y="266870"/>
            <a:ext cx="5780958" cy="843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>
              <a:lnSpc>
                <a:spcPts val="6580"/>
              </a:lnSpc>
            </a:pPr>
            <a:r>
              <a:rPr 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项目</a:t>
            </a:r>
            <a:r>
              <a:rPr lang="zh-CN" altLang="en-US" sz="3600" spc="100">
                <a:solidFill>
                  <a:srgbClr val="096014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策划</a:t>
            </a:r>
            <a:endParaRPr lang="zh-CN" altLang="en-US" sz="3600" spc="100">
              <a:solidFill>
                <a:srgbClr val="096014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9" name="圆角矩形 18"/>
          <p:cNvSpPr/>
          <p:nvPr>
            <p:custDataLst>
              <p:tags r:id="rId4"/>
            </p:custDataLst>
          </p:nvPr>
        </p:nvSpPr>
        <p:spPr>
          <a:xfrm>
            <a:off x="609600" y="495300"/>
            <a:ext cx="533400" cy="533400"/>
          </a:xfrm>
          <a:prstGeom prst="roundRect">
            <a:avLst/>
          </a:prstGeom>
          <a:solidFill>
            <a:srgbClr val="336C19"/>
          </a:solidFill>
          <a:ln>
            <a:solidFill>
              <a:srgbClr val="336C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2" name="Pictur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6214090" y="394335"/>
            <a:ext cx="1416050" cy="122936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 rot="0">
            <a:off x="6708286" y="2095758"/>
            <a:ext cx="341800" cy="341800"/>
            <a:chOff x="0" y="0"/>
            <a:chExt cx="6350000" cy="6350000"/>
          </a:xfrm>
        </p:grpSpPr>
        <p:sp>
          <p:nvSpPr>
            <p:cNvPr id="3" name="Freeform 18"/>
            <p:cNvSpPr/>
            <p:nvPr>
              <p:custDataLst>
                <p:tags r:id="rId6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4" name="Group 17"/>
          <p:cNvGrpSpPr/>
          <p:nvPr/>
        </p:nvGrpSpPr>
        <p:grpSpPr>
          <a:xfrm rot="0">
            <a:off x="6708286" y="4076958"/>
            <a:ext cx="341800" cy="341800"/>
            <a:chOff x="0" y="0"/>
            <a:chExt cx="6350000" cy="6350000"/>
          </a:xfrm>
        </p:grpSpPr>
        <p:sp>
          <p:nvSpPr>
            <p:cNvPr id="5" name="Freeform 18"/>
            <p:cNvSpPr/>
            <p:nvPr>
              <p:custDataLst>
                <p:tags r:id="rId7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grpSp>
        <p:nvGrpSpPr>
          <p:cNvPr id="6" name="Group 17"/>
          <p:cNvGrpSpPr/>
          <p:nvPr/>
        </p:nvGrpSpPr>
        <p:grpSpPr>
          <a:xfrm rot="0">
            <a:off x="6708286" y="6667758"/>
            <a:ext cx="341800" cy="341800"/>
            <a:chOff x="0" y="0"/>
            <a:chExt cx="6350000" cy="6350000"/>
          </a:xfrm>
        </p:grpSpPr>
        <p:sp>
          <p:nvSpPr>
            <p:cNvPr id="20" name="Freeform 18"/>
            <p:cNvSpPr/>
            <p:nvPr>
              <p:custDataLst>
                <p:tags r:id="rId8"/>
              </p:custDataLst>
            </p:nvPr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1630F"/>
            </a:solidFill>
          </p:spPr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459200" y="1623695"/>
            <a:ext cx="1045210" cy="105727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clrChange>
              <a:clrFrom>
                <a:srgbClr val="FAFBF1">
                  <a:alpha val="100000"/>
                </a:srgbClr>
              </a:clrFrom>
              <a:clrTo>
                <a:srgbClr val="FAFBF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70885" y="6134100"/>
            <a:ext cx="1883410" cy="186436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  <p:tag name="KSO_WM_UNIT_PLACING_PICTURE_USER_VIEWPORT" val="{&quot;height&quot;:6336.675590551181,&quot;width&quot;:7302.096062992126}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PP_MARK_KEY" val="cf91c131-de6e-41d9-8501-ce9652a9af36"/>
  <p:tag name="COMMONDATA" val="eyJoZGlkIjoiZGQzZjI2ZDAzNTZkNWFkZGIwNDJjOThjMzVlZDVmZWEifQ=="/>
</p:tagLst>
</file>

<file path=ppt/tags/tag18.xml><?xml version="1.0" encoding="utf-8"?>
<p:tagLst xmlns:p="http://schemas.openxmlformats.org/presentationml/2006/main">
  <p:tag name="KSO_WM_UNIT_PLACING_PICTURE_USER_VIEWPORT" val="{&quot;height&quot;:702,&quot;width&quot;:3889}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PLACING_PICTURE_USER_VIEWPORT" val="{&quot;height&quot;:5696,&quot;width&quot;:14434}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  <p:tag name="KSO_WM_UNIT_PLACING_PICTURE_USER_VIEWPORT" val="{&quot;height&quot;:6336.675590551181,&quot;width&quot;:7302.096062992126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  <p:tag name="KSO_WM_UNIT_PLACING_PICTURE_USER_VIEWPORT" val="{&quot;height&quot;:6336.675590551181,&quot;width&quot;:7302.096062992126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  <p:tag name="KSO_WM_UNIT_PLACING_PICTURE_USER_VIEWPORT" val="{&quot;height&quot;:6336.675590551181,&quot;width&quot;:7302.096062992126}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3043</Words>
  <Application>WPS 演示</Application>
  <PresentationFormat>On-screen Show (4:3)</PresentationFormat>
  <Paragraphs>255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3" baseType="lpstr">
      <vt:lpstr>Arial</vt:lpstr>
      <vt:lpstr>宋体</vt:lpstr>
      <vt:lpstr>Wingdings</vt:lpstr>
      <vt:lpstr>思源黑体 Bold</vt:lpstr>
      <vt:lpstr>黑体</vt:lpstr>
      <vt:lpstr>思源黑体</vt:lpstr>
      <vt:lpstr>思源黑体 CN Bold</vt:lpstr>
      <vt:lpstr>微软雅黑</vt:lpstr>
      <vt:lpstr>字由点字夏乐体</vt:lpstr>
      <vt:lpstr>字由文艺黑</vt:lpstr>
      <vt:lpstr>WenQuanYi Bold</vt:lpstr>
      <vt:lpstr>Calibri</vt:lpstr>
      <vt:lpstr>Arial Unicode MS</vt:lpstr>
      <vt:lpstr>字由点字乐圆体</vt:lpstr>
      <vt:lpstr>AMGDT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DING 盯到</dc:title>
  <dc:creator/>
  <cp:lastModifiedBy>　ハグ</cp:lastModifiedBy>
  <cp:revision>18</cp:revision>
  <dcterms:created xsi:type="dcterms:W3CDTF">1900-01-01T00:00:00Z</dcterms:created>
  <dcterms:modified xsi:type="dcterms:W3CDTF">2023-04-10T14:49:43Z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ADFD5D6B14D649AEB65D5554C3E59425_12</vt:lpwstr>
  </property>
  <property fmtid="{D5CDD505-2E9C-101B-9397-08002B2CF9AE}" pid="3" name="KSOProductBuildVer">
    <vt:lpwstr>2052-11.1.0.14036</vt:lpwstr>
  </property>
</Properties>
</file>